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265" r:id="rId4"/>
    <p:sldId id="267" r:id="rId5"/>
    <p:sldId id="259" r:id="rId6"/>
    <p:sldId id="272" r:id="rId7"/>
    <p:sldId id="266" r:id="rId8"/>
    <p:sldId id="273" r:id="rId9"/>
    <p:sldId id="262" r:id="rId10"/>
    <p:sldId id="263" r:id="rId11"/>
    <p:sldId id="264" r:id="rId12"/>
    <p:sldId id="268"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5"/>
    <p:restoredTop sz="92262"/>
  </p:normalViewPr>
  <p:slideViewPr>
    <p:cSldViewPr snapToGrid="0" snapToObjects="1">
      <p:cViewPr>
        <p:scale>
          <a:sx n="95" d="100"/>
          <a:sy n="95" d="100"/>
        </p:scale>
        <p:origin x="132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clarisaaguilera/Downloads/NDVI.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clarisaaguilera/Downloads/NDVI.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clarisaaguilera/Downloads/EEAresults.csv"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Users/clarisaaguilera/Downloads/EEAresults.csv" TargetMode="External"/><Relationship Id="rId4" Type="http://schemas.openxmlformats.org/officeDocument/2006/relationships/chartUserShapes" Target="../drawings/drawing1.xml"/><Relationship Id="rId1" Type="http://schemas.microsoft.com/office/2011/relationships/chartStyle" Target="style5.xml"/><Relationship Id="rId2" Type="http://schemas.microsoft.com/office/2011/relationships/chartColorStyle" Target="colors5.xm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Users/clarisaaguilera/Downloads/EEAresults.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50774028006"/>
          <c:y val="0.0651604771459974"/>
          <c:w val="0.851675026701855"/>
          <c:h val="0.713374198504397"/>
        </c:manualLayout>
      </c:layout>
      <c:lineChart>
        <c:grouping val="standard"/>
        <c:varyColors val="0"/>
        <c:ser>
          <c:idx val="0"/>
          <c:order val="0"/>
          <c:tx>
            <c:strRef>
              <c:f>Sheet1!$D$1</c:f>
              <c:strCache>
                <c:ptCount val="1"/>
              </c:strCache>
            </c:strRef>
          </c:tx>
          <c:spPr>
            <a:ln w="28575" cap="rnd">
              <a:solidFill>
                <a:schemeClr val="tx2"/>
              </a:solidFill>
              <a:round/>
            </a:ln>
            <a:effectLst/>
          </c:spPr>
          <c:marker>
            <c:symbol val="none"/>
          </c:marker>
          <c:cat>
            <c:numRef>
              <c:f>Sheet1!$C$2:$C$9</c:f>
              <c:numCache>
                <c:formatCode>General</c:formatCode>
                <c:ptCount val="8"/>
                <c:pt idx="0">
                  <c:v>0.0</c:v>
                </c:pt>
                <c:pt idx="1">
                  <c:v>1.0</c:v>
                </c:pt>
                <c:pt idx="2">
                  <c:v>2.0</c:v>
                </c:pt>
                <c:pt idx="3">
                  <c:v>3.0</c:v>
                </c:pt>
                <c:pt idx="4">
                  <c:v>4.0</c:v>
                </c:pt>
                <c:pt idx="5">
                  <c:v>5.0</c:v>
                </c:pt>
                <c:pt idx="6">
                  <c:v>6.0</c:v>
                </c:pt>
                <c:pt idx="7">
                  <c:v>7.0</c:v>
                </c:pt>
              </c:numCache>
            </c:numRef>
          </c:cat>
          <c:val>
            <c:numRef>
              <c:f>Sheet1!$D$2:$D$9</c:f>
              <c:numCache>
                <c:formatCode>General</c:formatCode>
                <c:ptCount val="8"/>
                <c:pt idx="0">
                  <c:v>0.0</c:v>
                </c:pt>
                <c:pt idx="1">
                  <c:v>1.0</c:v>
                </c:pt>
                <c:pt idx="2">
                  <c:v>2.0</c:v>
                </c:pt>
                <c:pt idx="3">
                  <c:v>3.0</c:v>
                </c:pt>
                <c:pt idx="4">
                  <c:v>4.0</c:v>
                </c:pt>
                <c:pt idx="5">
                  <c:v>5.0</c:v>
                </c:pt>
                <c:pt idx="6">
                  <c:v>6.0</c:v>
                </c:pt>
                <c:pt idx="7">
                  <c:v>7.0</c:v>
                </c:pt>
              </c:numCache>
            </c:numRef>
          </c:val>
          <c:smooth val="0"/>
        </c:ser>
        <c:dLbls>
          <c:showLegendKey val="0"/>
          <c:showVal val="0"/>
          <c:showCatName val="0"/>
          <c:showSerName val="0"/>
          <c:showPercent val="0"/>
          <c:showBubbleSize val="0"/>
        </c:dLbls>
        <c:smooth val="0"/>
        <c:axId val="-168075584"/>
        <c:axId val="-657302448"/>
      </c:lineChart>
      <c:catAx>
        <c:axId val="-168075584"/>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2400" dirty="0"/>
                  <a:t>Enzyme Activity</a:t>
                </a:r>
              </a:p>
            </c:rich>
          </c:tx>
          <c:layout>
            <c:manualLayout>
              <c:xMode val="edge"/>
              <c:yMode val="edge"/>
              <c:x val="0.335197962498664"/>
              <c:y val="0.81877890151553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7302448"/>
        <c:crosses val="autoZero"/>
        <c:auto val="1"/>
        <c:lblAlgn val="ctr"/>
        <c:lblOffset val="100"/>
        <c:noMultiLvlLbl val="0"/>
      </c:catAx>
      <c:valAx>
        <c:axId val="-657302448"/>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2400" dirty="0"/>
                  <a:t>Fluorescence</a:t>
                </a:r>
              </a:p>
            </c:rich>
          </c:tx>
          <c:layout>
            <c:manualLayout>
              <c:xMode val="edge"/>
              <c:yMode val="edge"/>
              <c:x val="0.0193943775957349"/>
              <c:y val="0.041153539773930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075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477604472316"/>
          <c:y val="0.0338738145413697"/>
          <c:w val="0.827917162457189"/>
          <c:h val="0.819676974815392"/>
        </c:manualLayout>
      </c:layout>
      <c:scatterChart>
        <c:scatterStyle val="lineMarker"/>
        <c:varyColors val="0"/>
        <c:ser>
          <c:idx val="0"/>
          <c:order val="0"/>
          <c:tx>
            <c:strRef>
              <c:f>Sheet2!$L$1</c:f>
              <c:strCache>
                <c:ptCount val="1"/>
                <c:pt idx="0">
                  <c:v>CEEA</c:v>
                </c:pt>
              </c:strCache>
            </c:strRef>
          </c:tx>
          <c:spPr>
            <a:ln w="19050" cap="rnd">
              <a:noFill/>
              <a:round/>
            </a:ln>
            <a:effectLst/>
          </c:spPr>
          <c:marker>
            <c:symbol val="circle"/>
            <c:size val="12"/>
            <c:spPr>
              <a:solidFill>
                <a:schemeClr val="accent2"/>
              </a:solidFill>
              <a:ln w="9525">
                <a:solidFill>
                  <a:schemeClr val="accent2"/>
                </a:solidFill>
              </a:ln>
              <a:effectLst/>
            </c:spPr>
          </c:marker>
          <c:xVal>
            <c:numRef>
              <c:f>Sheet2!$H$2:$H$10</c:f>
              <c:numCache>
                <c:formatCode>General</c:formatCode>
                <c:ptCount val="9"/>
                <c:pt idx="0">
                  <c:v>0.293433189392</c:v>
                </c:pt>
                <c:pt idx="1">
                  <c:v>0.314997792244</c:v>
                </c:pt>
                <c:pt idx="2">
                  <c:v>0.299053132534</c:v>
                </c:pt>
                <c:pt idx="3">
                  <c:v>0.237021565437</c:v>
                </c:pt>
                <c:pt idx="4">
                  <c:v>0.198716834188</c:v>
                </c:pt>
                <c:pt idx="5">
                  <c:v>0.255526304245</c:v>
                </c:pt>
                <c:pt idx="6">
                  <c:v>0.246079087257</c:v>
                </c:pt>
                <c:pt idx="7">
                  <c:v>0.246079087257</c:v>
                </c:pt>
                <c:pt idx="8">
                  <c:v>0.262580931187</c:v>
                </c:pt>
              </c:numCache>
            </c:numRef>
          </c:xVal>
          <c:yVal>
            <c:numRef>
              <c:f>Sheet2!$L$2:$L$10</c:f>
              <c:numCache>
                <c:formatCode>General</c:formatCode>
                <c:ptCount val="9"/>
                <c:pt idx="0">
                  <c:v>1.710741451981448</c:v>
                </c:pt>
                <c:pt idx="1">
                  <c:v>1.072181323610177</c:v>
                </c:pt>
                <c:pt idx="2">
                  <c:v>1.400581937274794</c:v>
                </c:pt>
                <c:pt idx="3">
                  <c:v>0.587761575893379</c:v>
                </c:pt>
                <c:pt idx="4">
                  <c:v>1.74715936633539</c:v>
                </c:pt>
                <c:pt idx="5">
                  <c:v>1.819469911420507</c:v>
                </c:pt>
                <c:pt idx="6">
                  <c:v>0.845701675857914</c:v>
                </c:pt>
                <c:pt idx="7">
                  <c:v>1.767501283052026</c:v>
                </c:pt>
                <c:pt idx="8">
                  <c:v>1.532285133426079</c:v>
                </c:pt>
              </c:numCache>
            </c:numRef>
          </c:yVal>
          <c:smooth val="0"/>
        </c:ser>
        <c:ser>
          <c:idx val="1"/>
          <c:order val="1"/>
          <c:tx>
            <c:strRef>
              <c:f>Sheet2!$M$1</c:f>
              <c:strCache>
                <c:ptCount val="1"/>
                <c:pt idx="0">
                  <c:v>NEEA</c:v>
                </c:pt>
              </c:strCache>
            </c:strRef>
          </c:tx>
          <c:spPr>
            <a:ln w="25400" cap="rnd">
              <a:noFill/>
              <a:round/>
            </a:ln>
            <a:effectLst/>
          </c:spPr>
          <c:marker>
            <c:symbol val="circle"/>
            <c:size val="12"/>
            <c:spPr>
              <a:solidFill>
                <a:schemeClr val="accent4"/>
              </a:solidFill>
              <a:ln w="9525">
                <a:solidFill>
                  <a:schemeClr val="accent4"/>
                </a:solidFill>
              </a:ln>
              <a:effectLst/>
            </c:spPr>
          </c:marker>
          <c:xVal>
            <c:numRef>
              <c:f>Sheet2!$H$2:$H$10</c:f>
              <c:numCache>
                <c:formatCode>General</c:formatCode>
                <c:ptCount val="9"/>
                <c:pt idx="0">
                  <c:v>0.293433189392</c:v>
                </c:pt>
                <c:pt idx="1">
                  <c:v>0.314997792244</c:v>
                </c:pt>
                <c:pt idx="2">
                  <c:v>0.299053132534</c:v>
                </c:pt>
                <c:pt idx="3">
                  <c:v>0.237021565437</c:v>
                </c:pt>
                <c:pt idx="4">
                  <c:v>0.198716834188</c:v>
                </c:pt>
                <c:pt idx="5">
                  <c:v>0.255526304245</c:v>
                </c:pt>
                <c:pt idx="6">
                  <c:v>0.246079087257</c:v>
                </c:pt>
                <c:pt idx="7">
                  <c:v>0.246079087257</c:v>
                </c:pt>
                <c:pt idx="8">
                  <c:v>0.262580931187</c:v>
                </c:pt>
              </c:numCache>
            </c:numRef>
          </c:xVal>
          <c:yVal>
            <c:numRef>
              <c:f>Sheet2!$M$2:$M$10</c:f>
              <c:numCache>
                <c:formatCode>General</c:formatCode>
                <c:ptCount val="9"/>
                <c:pt idx="0">
                  <c:v>1.190852876498525</c:v>
                </c:pt>
                <c:pt idx="1">
                  <c:v>0.707530554030763</c:v>
                </c:pt>
                <c:pt idx="2">
                  <c:v>0.957379951978661</c:v>
                </c:pt>
                <c:pt idx="3">
                  <c:v>0.716073029863765</c:v>
                </c:pt>
                <c:pt idx="4">
                  <c:v>1.445402478168263</c:v>
                </c:pt>
                <c:pt idx="5">
                  <c:v>1.385215127332845</c:v>
                </c:pt>
                <c:pt idx="6">
                  <c:v>0.638736698164281</c:v>
                </c:pt>
                <c:pt idx="7">
                  <c:v>1.005463036005741</c:v>
                </c:pt>
                <c:pt idx="8">
                  <c:v>1.294498614268906</c:v>
                </c:pt>
              </c:numCache>
            </c:numRef>
          </c:yVal>
          <c:smooth val="0"/>
        </c:ser>
        <c:ser>
          <c:idx val="2"/>
          <c:order val="2"/>
          <c:tx>
            <c:strRef>
              <c:f>Sheet2!$N$1</c:f>
              <c:strCache>
                <c:ptCount val="1"/>
                <c:pt idx="0">
                  <c:v>PEEA</c:v>
                </c:pt>
              </c:strCache>
            </c:strRef>
          </c:tx>
          <c:spPr>
            <a:ln w="25400" cap="rnd">
              <a:noFill/>
              <a:round/>
            </a:ln>
            <a:effectLst/>
          </c:spPr>
          <c:marker>
            <c:symbol val="circle"/>
            <c:size val="12"/>
            <c:spPr>
              <a:solidFill>
                <a:schemeClr val="accent1"/>
              </a:solidFill>
              <a:ln w="9525">
                <a:solidFill>
                  <a:schemeClr val="accent1"/>
                </a:solidFill>
              </a:ln>
              <a:effectLst/>
            </c:spPr>
          </c:marker>
          <c:xVal>
            <c:numRef>
              <c:f>Sheet2!$H$2:$H$10</c:f>
              <c:numCache>
                <c:formatCode>General</c:formatCode>
                <c:ptCount val="9"/>
                <c:pt idx="0">
                  <c:v>0.293433189392</c:v>
                </c:pt>
                <c:pt idx="1">
                  <c:v>0.314997792244</c:v>
                </c:pt>
                <c:pt idx="2">
                  <c:v>0.299053132534</c:v>
                </c:pt>
                <c:pt idx="3">
                  <c:v>0.237021565437</c:v>
                </c:pt>
                <c:pt idx="4">
                  <c:v>0.198716834188</c:v>
                </c:pt>
                <c:pt idx="5">
                  <c:v>0.255526304245</c:v>
                </c:pt>
                <c:pt idx="6">
                  <c:v>0.246079087257</c:v>
                </c:pt>
                <c:pt idx="7">
                  <c:v>0.246079087257</c:v>
                </c:pt>
                <c:pt idx="8">
                  <c:v>0.262580931187</c:v>
                </c:pt>
              </c:numCache>
            </c:numRef>
          </c:xVal>
          <c:yVal>
            <c:numRef>
              <c:f>Sheet2!$N$2:$N$10</c:f>
              <c:numCache>
                <c:formatCode>General</c:formatCode>
                <c:ptCount val="9"/>
                <c:pt idx="0">
                  <c:v>1.870762682702018</c:v>
                </c:pt>
                <c:pt idx="1">
                  <c:v>1.822443838389477</c:v>
                </c:pt>
                <c:pt idx="2">
                  <c:v>1.70944322890605</c:v>
                </c:pt>
                <c:pt idx="3">
                  <c:v>1.78565197326259</c:v>
                </c:pt>
                <c:pt idx="4">
                  <c:v>2.101169033795001</c:v>
                </c:pt>
                <c:pt idx="5">
                  <c:v>2.121193598132476</c:v>
                </c:pt>
                <c:pt idx="6">
                  <c:v>1.775796259642054</c:v>
                </c:pt>
                <c:pt idx="7">
                  <c:v>1.938310217874296</c:v>
                </c:pt>
                <c:pt idx="8">
                  <c:v>2.01066227737545</c:v>
                </c:pt>
              </c:numCache>
            </c:numRef>
          </c:yVal>
          <c:smooth val="0"/>
        </c:ser>
        <c:dLbls>
          <c:showLegendKey val="0"/>
          <c:showVal val="0"/>
          <c:showCatName val="0"/>
          <c:showSerName val="0"/>
          <c:showPercent val="0"/>
          <c:showBubbleSize val="0"/>
        </c:dLbls>
        <c:axId val="-656576464"/>
        <c:axId val="-172946688"/>
      </c:scatterChart>
      <c:valAx>
        <c:axId val="-656576464"/>
        <c:scaling>
          <c:orientation val="minMax"/>
          <c:min val="0.19"/>
        </c:scaling>
        <c:delete val="0"/>
        <c:axPos val="b"/>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dirty="0">
                    <a:solidFill>
                      <a:schemeClr val="tx1"/>
                    </a:solidFill>
                  </a:rPr>
                  <a:t>NDVI</a:t>
                </a:r>
              </a:p>
            </c:rich>
          </c:tx>
          <c:layout>
            <c:manualLayout>
              <c:xMode val="edge"/>
              <c:yMode val="edge"/>
              <c:x val="0.50757107502811"/>
              <c:y val="0.92120214722117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2946688"/>
        <c:crosses val="autoZero"/>
        <c:crossBetween val="midCat"/>
      </c:valAx>
      <c:valAx>
        <c:axId val="-172946688"/>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400">
                    <a:solidFill>
                      <a:schemeClr val="tx1"/>
                    </a:solidFill>
                  </a:rPr>
                  <a:t>log10(Enzyme</a:t>
                </a:r>
                <a:r>
                  <a:rPr lang="en-US" sz="2400" baseline="0">
                    <a:solidFill>
                      <a:schemeClr val="tx1"/>
                    </a:solidFill>
                  </a:rPr>
                  <a:t> Activity)</a:t>
                </a:r>
                <a:endParaRPr lang="en-US" sz="2400">
                  <a:solidFill>
                    <a:schemeClr val="tx1"/>
                  </a:solidFill>
                </a:endParaRPr>
              </a:p>
            </c:rich>
          </c:tx>
          <c:layout>
            <c:manualLayout>
              <c:xMode val="edge"/>
              <c:yMode val="edge"/>
              <c:x val="0.0156979345018819"/>
              <c:y val="0.197034689176076"/>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56576464"/>
        <c:crosses val="autoZero"/>
        <c:crossBetween val="midCat"/>
      </c:valAx>
      <c:spPr>
        <a:noFill/>
        <a:ln>
          <a:noFill/>
        </a:ln>
        <a:effectLst/>
      </c:spPr>
    </c:plotArea>
    <c:legend>
      <c:legendPos val="r"/>
      <c:layout>
        <c:manualLayout>
          <c:xMode val="edge"/>
          <c:yMode val="edge"/>
          <c:x val="0.87887051877865"/>
          <c:y val="0.0180768572385334"/>
          <c:w val="0.110454811357868"/>
          <c:h val="0.262642858775886"/>
        </c:manualLayout>
      </c:layout>
      <c:overlay val="1"/>
      <c:spPr>
        <a:noFill/>
        <a:ln>
          <a:solidFill>
            <a:schemeClr val="tx1">
              <a:lumMod val="25000"/>
              <a:lumOff val="75000"/>
            </a:schemeClr>
          </a:solid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430186325719"/>
          <c:y val="0.0449986052791492"/>
          <c:w val="0.798847701061637"/>
          <c:h val="0.825238546451829"/>
        </c:manualLayout>
      </c:layout>
      <c:barChart>
        <c:barDir val="col"/>
        <c:grouping val="clustered"/>
        <c:varyColors val="0"/>
        <c:ser>
          <c:idx val="0"/>
          <c:order val="0"/>
          <c:spPr>
            <a:solidFill>
              <a:schemeClr val="accent1"/>
            </a:solidFill>
            <a:ln>
              <a:noFill/>
            </a:ln>
            <a:effectLst/>
          </c:spPr>
          <c:invertIfNegative val="0"/>
          <c:cat>
            <c:strRef>
              <c:f>Sheet2!$D$2:$D$4</c:f>
              <c:strCache>
                <c:ptCount val="3"/>
                <c:pt idx="0">
                  <c:v>bare</c:v>
                </c:pt>
                <c:pt idx="1">
                  <c:v>grass</c:v>
                </c:pt>
                <c:pt idx="2">
                  <c:v>mesquite</c:v>
                </c:pt>
              </c:strCache>
            </c:strRef>
          </c:cat>
          <c:val>
            <c:numRef>
              <c:f>Sheet2!$E$2:$E$4</c:f>
              <c:numCache>
                <c:formatCode>General</c:formatCode>
                <c:ptCount val="3"/>
                <c:pt idx="0">
                  <c:v>0.082670852542</c:v>
                </c:pt>
                <c:pt idx="1">
                  <c:v>0.0917835086579999</c:v>
                </c:pt>
                <c:pt idx="2">
                  <c:v>0.07781419158</c:v>
                </c:pt>
              </c:numCache>
            </c:numRef>
          </c:val>
        </c:ser>
        <c:dLbls>
          <c:showLegendKey val="0"/>
          <c:showVal val="0"/>
          <c:showCatName val="0"/>
          <c:showSerName val="0"/>
          <c:showPercent val="0"/>
          <c:showBubbleSize val="0"/>
        </c:dLbls>
        <c:gapWidth val="219"/>
        <c:overlap val="-27"/>
        <c:axId val="-171799840"/>
        <c:axId val="-154853840"/>
      </c:barChart>
      <c:catAx>
        <c:axId val="-171799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4853840"/>
        <c:crosses val="autoZero"/>
        <c:auto val="0"/>
        <c:lblAlgn val="ctr"/>
        <c:lblOffset val="100"/>
        <c:noMultiLvlLbl val="0"/>
      </c:catAx>
      <c:valAx>
        <c:axId val="-154853840"/>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solidFill>
                      <a:schemeClr val="tx1"/>
                    </a:solidFill>
                  </a:rPr>
                  <a:t>Increase in NDVI</a:t>
                </a:r>
              </a:p>
            </c:rich>
          </c:tx>
          <c:layout>
            <c:manualLayout>
              <c:xMode val="edge"/>
              <c:yMode val="edge"/>
              <c:x val="0.0199181792527467"/>
              <c:y val="0.255042766993384"/>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1799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Site!$L$15</c:f>
              <c:strCache>
                <c:ptCount val="1"/>
                <c:pt idx="0">
                  <c:v>C</c:v>
                </c:pt>
              </c:strCache>
            </c:strRef>
          </c:tx>
          <c:spPr>
            <a:solidFill>
              <a:schemeClr val="accent2"/>
            </a:solidFill>
            <a:ln>
              <a:noFill/>
            </a:ln>
            <a:effectLst/>
          </c:spPr>
          <c:invertIfNegative val="0"/>
          <c:errBars>
            <c:errBarType val="both"/>
            <c:errValType val="cust"/>
            <c:noEndCap val="0"/>
            <c:plus>
              <c:numRef>
                <c:f>Site!$T$11</c:f>
                <c:numCache>
                  <c:formatCode>General</c:formatCode>
                  <c:ptCount val="1"/>
                  <c:pt idx="0">
                    <c:v>15.76842545904802</c:v>
                  </c:pt>
                </c:numCache>
              </c:numRef>
            </c:plus>
            <c:minus>
              <c:numRef>
                <c:f>Site!$T$10</c:f>
                <c:numCache>
                  <c:formatCode>General</c:formatCode>
                  <c:ptCount val="1"/>
                  <c:pt idx="0">
                    <c:v>6.660825601793239</c:v>
                  </c:pt>
                </c:numCache>
              </c:numRef>
            </c:minus>
            <c:spPr>
              <a:noFill/>
              <a:ln w="9525" cap="flat" cmpd="sng" algn="ctr">
                <a:solidFill>
                  <a:schemeClr val="dk1">
                    <a:lumMod val="50000"/>
                    <a:lumOff val="50000"/>
                  </a:schemeClr>
                </a:solidFill>
                <a:round/>
              </a:ln>
              <a:effectLst/>
            </c:spPr>
          </c:errBars>
          <c:cat>
            <c:strRef>
              <c:f>Site!$M$14:$O$14</c:f>
              <c:strCache>
                <c:ptCount val="3"/>
                <c:pt idx="0">
                  <c:v>Old Soil_x000d_ 1994 Fire</c:v>
                </c:pt>
                <c:pt idx="1">
                  <c:v>Old Soil_x000d_2017 Fire</c:v>
                </c:pt>
                <c:pt idx="2">
                  <c:v>Young Soil_x000d_2017 Fire</c:v>
                </c:pt>
              </c:strCache>
            </c:strRef>
          </c:cat>
          <c:val>
            <c:numRef>
              <c:f>Site!$M$15:$O$15</c:f>
              <c:numCache>
                <c:formatCode>General</c:formatCode>
                <c:ptCount val="3"/>
                <c:pt idx="0">
                  <c:v>33.5491619264</c:v>
                </c:pt>
                <c:pt idx="1">
                  <c:v>51.5408443948</c:v>
                </c:pt>
                <c:pt idx="2">
                  <c:v>27.7279085196</c:v>
                </c:pt>
              </c:numCache>
            </c:numRef>
          </c:val>
        </c:ser>
        <c:ser>
          <c:idx val="1"/>
          <c:order val="1"/>
          <c:tx>
            <c:strRef>
              <c:f>Site!$L$16</c:f>
              <c:strCache>
                <c:ptCount val="1"/>
                <c:pt idx="0">
                  <c:v>N</c:v>
                </c:pt>
              </c:strCache>
            </c:strRef>
          </c:tx>
          <c:spPr>
            <a:solidFill>
              <a:schemeClr val="accent4"/>
            </a:solidFill>
            <a:ln>
              <a:noFill/>
            </a:ln>
            <a:effectLst/>
          </c:spPr>
          <c:invertIfNegative val="0"/>
          <c:errBars>
            <c:errBarType val="both"/>
            <c:errValType val="cust"/>
            <c:noEndCap val="0"/>
            <c:plus>
              <c:numRef>
                <c:f>Site!$U$10</c:f>
                <c:numCache>
                  <c:formatCode>General</c:formatCode>
                  <c:ptCount val="1"/>
                  <c:pt idx="0">
                    <c:v>12.66047497793418</c:v>
                  </c:pt>
                </c:numCache>
              </c:numRef>
            </c:plus>
            <c:minus>
              <c:numRef>
                <c:f>Site!$U$9</c:f>
                <c:numCache>
                  <c:formatCode>General</c:formatCode>
                  <c:ptCount val="1"/>
                  <c:pt idx="0">
                    <c:v>5.407744476972935</c:v>
                  </c:pt>
                </c:numCache>
              </c:numRef>
            </c:minus>
            <c:spPr>
              <a:noFill/>
              <a:ln w="9525" cap="flat" cmpd="sng" algn="ctr">
                <a:solidFill>
                  <a:schemeClr val="dk1">
                    <a:lumMod val="50000"/>
                    <a:lumOff val="50000"/>
                  </a:schemeClr>
                </a:solidFill>
                <a:round/>
              </a:ln>
              <a:effectLst/>
            </c:spPr>
          </c:errBars>
          <c:cat>
            <c:strRef>
              <c:f>Site!$M$14:$O$14</c:f>
              <c:strCache>
                <c:ptCount val="3"/>
                <c:pt idx="0">
                  <c:v>Old Soil_x000d_ 1994 Fire</c:v>
                </c:pt>
                <c:pt idx="1">
                  <c:v>Old Soil_x000d_2017 Fire</c:v>
                </c:pt>
                <c:pt idx="2">
                  <c:v>Young Soil_x000d_2017 Fire</c:v>
                </c:pt>
              </c:strCache>
            </c:strRef>
          </c:cat>
          <c:val>
            <c:numRef>
              <c:f>Site!$M$16:$O$16</c:f>
              <c:numCache>
                <c:formatCode>General</c:formatCode>
                <c:ptCount val="3"/>
                <c:pt idx="0">
                  <c:v>26.576397392</c:v>
                </c:pt>
                <c:pt idx="1">
                  <c:v>37.098470806</c:v>
                </c:pt>
                <c:pt idx="2">
                  <c:v>57.3430791226</c:v>
                </c:pt>
              </c:numCache>
            </c:numRef>
          </c:val>
        </c:ser>
        <c:ser>
          <c:idx val="2"/>
          <c:order val="2"/>
          <c:tx>
            <c:strRef>
              <c:f>Site!$L$17</c:f>
              <c:strCache>
                <c:ptCount val="1"/>
                <c:pt idx="0">
                  <c:v>P</c:v>
                </c:pt>
              </c:strCache>
            </c:strRef>
          </c:tx>
          <c:spPr>
            <a:solidFill>
              <a:schemeClr val="accent1"/>
            </a:solidFill>
            <a:ln>
              <a:noFill/>
            </a:ln>
            <a:effectLst/>
          </c:spPr>
          <c:invertIfNegative val="0"/>
          <c:errBars>
            <c:errBarType val="both"/>
            <c:errValType val="cust"/>
            <c:noEndCap val="0"/>
            <c:plus>
              <c:numRef>
                <c:f>Site!$V$11</c:f>
                <c:numCache>
                  <c:formatCode>General</c:formatCode>
                  <c:ptCount val="1"/>
                  <c:pt idx="0">
                    <c:v>23.66265136978419</c:v>
                  </c:pt>
                </c:numCache>
              </c:numRef>
            </c:plus>
            <c:minus>
              <c:numRef>
                <c:f>Site!$V$10</c:f>
                <c:numCache>
                  <c:formatCode>General</c:formatCode>
                  <c:ptCount val="1"/>
                  <c:pt idx="0">
                    <c:v>7.753817769859011</c:v>
                  </c:pt>
                </c:numCache>
              </c:numRef>
            </c:minus>
            <c:spPr>
              <a:noFill/>
              <a:ln w="9525" cap="flat" cmpd="sng" algn="ctr">
                <a:solidFill>
                  <a:schemeClr val="dk1">
                    <a:lumMod val="50000"/>
                    <a:lumOff val="50000"/>
                  </a:schemeClr>
                </a:solidFill>
                <a:round/>
              </a:ln>
              <a:effectLst/>
            </c:spPr>
          </c:errBars>
          <c:cat>
            <c:strRef>
              <c:f>Site!$M$14:$O$14</c:f>
              <c:strCache>
                <c:ptCount val="3"/>
                <c:pt idx="0">
                  <c:v>Old Soil_x000d_ 1994 Fire</c:v>
                </c:pt>
                <c:pt idx="1">
                  <c:v>Old Soil_x000d_2017 Fire</c:v>
                </c:pt>
                <c:pt idx="2">
                  <c:v>Young Soil_x000d_2017 Fire</c:v>
                </c:pt>
              </c:strCache>
            </c:strRef>
          </c:cat>
          <c:val>
            <c:numRef>
              <c:f>Site!$M$17:$O$17</c:f>
              <c:numCache>
                <c:formatCode>General</c:formatCode>
                <c:ptCount val="3"/>
                <c:pt idx="0">
                  <c:v>90.77801192</c:v>
                </c:pt>
                <c:pt idx="1">
                  <c:v>116.768513812</c:v>
                </c:pt>
                <c:pt idx="2">
                  <c:v>58.872958172</c:v>
                </c:pt>
              </c:numCache>
            </c:numRef>
          </c:val>
        </c:ser>
        <c:dLbls>
          <c:showLegendKey val="0"/>
          <c:showVal val="0"/>
          <c:showCatName val="0"/>
          <c:showSerName val="0"/>
          <c:showPercent val="0"/>
          <c:showBubbleSize val="0"/>
        </c:dLbls>
        <c:gapWidth val="267"/>
        <c:overlap val="-43"/>
        <c:axId val="-222712784"/>
        <c:axId val="-279019488"/>
      </c:barChart>
      <c:catAx>
        <c:axId val="-222712784"/>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2400" b="0" i="0" u="none" strike="noStrike" kern="1200" cap="none" spc="0" normalizeH="0" baseline="0">
                <a:solidFill>
                  <a:schemeClr val="tx1"/>
                </a:solidFill>
                <a:latin typeface="+mn-lt"/>
                <a:ea typeface="+mn-ea"/>
                <a:cs typeface="+mn-cs"/>
              </a:defRPr>
            </a:pPr>
            <a:endParaRPr lang="en-US"/>
          </a:p>
        </c:txPr>
        <c:crossAx val="-279019488"/>
        <c:crosses val="autoZero"/>
        <c:auto val="1"/>
        <c:lblAlgn val="ctr"/>
        <c:lblOffset val="100"/>
        <c:noMultiLvlLbl val="0"/>
      </c:catAx>
      <c:valAx>
        <c:axId val="-279019488"/>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sz="2000" dirty="0">
                    <a:solidFill>
                      <a:schemeClr val="tx1"/>
                    </a:solidFill>
                  </a:rPr>
                  <a:t>Potential Extracellular Enzyme</a:t>
                </a:r>
                <a:r>
                  <a:rPr lang="en-US" sz="2000" baseline="0" dirty="0">
                    <a:solidFill>
                      <a:schemeClr val="tx1"/>
                    </a:solidFill>
                  </a:rPr>
                  <a:t> Activity (</a:t>
                </a:r>
                <a:r>
                  <a:rPr lang="en-US" sz="2000" baseline="0" dirty="0" err="1">
                    <a:solidFill>
                      <a:schemeClr val="tx1"/>
                    </a:solidFill>
                  </a:rPr>
                  <a:t>nmol</a:t>
                </a:r>
                <a:r>
                  <a:rPr lang="en-US" sz="2000" baseline="0" dirty="0">
                    <a:solidFill>
                      <a:schemeClr val="tx1"/>
                    </a:solidFill>
                  </a:rPr>
                  <a:t> activity/</a:t>
                </a:r>
                <a:r>
                  <a:rPr lang="en-US" sz="2000" baseline="0" dirty="0" err="1">
                    <a:solidFill>
                      <a:schemeClr val="tx1"/>
                    </a:solidFill>
                  </a:rPr>
                  <a:t>hr</a:t>
                </a:r>
                <a:r>
                  <a:rPr lang="en-US" sz="2000" baseline="0" dirty="0">
                    <a:solidFill>
                      <a:schemeClr val="tx1"/>
                    </a:solidFill>
                  </a:rPr>
                  <a:t>/ g SOM)</a:t>
                </a:r>
                <a:endParaRPr lang="en-US" sz="2000" dirty="0">
                  <a:solidFill>
                    <a:schemeClr val="tx1"/>
                  </a:solidFill>
                </a:endParaRPr>
              </a:p>
            </c:rich>
          </c:tx>
          <c:layout>
            <c:manualLayout>
              <c:xMode val="edge"/>
              <c:yMode val="edge"/>
              <c:x val="0.0"/>
              <c:y val="0.0467799842821894"/>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22712784"/>
        <c:crosses val="autoZero"/>
        <c:crossBetween val="between"/>
      </c:valAx>
      <c:spPr>
        <a:noFill/>
        <a:ln w="25400">
          <a:noFill/>
        </a:ln>
        <a:effectLst/>
      </c:spPr>
    </c:plotArea>
    <c:legend>
      <c:legendPos val="r"/>
      <c:layout>
        <c:manualLayout>
          <c:xMode val="edge"/>
          <c:yMode val="edge"/>
          <c:x val="0.913159590124189"/>
          <c:y val="0.0584674495035933"/>
          <c:w val="0.0751500695028066"/>
          <c:h val="0.36424096984132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74075347563"/>
          <c:y val="0.0439165577717899"/>
          <c:w val="0.699755247865529"/>
          <c:h val="0.878773971121117"/>
        </c:manualLayout>
      </c:layout>
      <c:barChart>
        <c:barDir val="col"/>
        <c:grouping val="clustered"/>
        <c:varyColors val="0"/>
        <c:ser>
          <c:idx val="0"/>
          <c:order val="0"/>
          <c:tx>
            <c:strRef>
              <c:f>Sheet6!$A$2</c:f>
              <c:strCache>
                <c:ptCount val="1"/>
                <c:pt idx="0">
                  <c:v>Old Soil </c:v>
                </c:pt>
              </c:strCache>
            </c:strRef>
          </c:tx>
          <c:spPr>
            <a:solidFill>
              <a:schemeClr val="accent1"/>
            </a:solidFill>
            <a:ln>
              <a:noFill/>
            </a:ln>
            <a:effectLst/>
          </c:spPr>
          <c:invertIfNegative val="0"/>
          <c:errBars>
            <c:errBarType val="both"/>
            <c:errValType val="cust"/>
            <c:noEndCap val="0"/>
            <c:plus>
              <c:numRef>
                <c:f>Sheet6!$D$4</c:f>
                <c:numCache>
                  <c:formatCode>General</c:formatCode>
                  <c:ptCount val="1"/>
                  <c:pt idx="0">
                    <c:v>13.964</c:v>
                  </c:pt>
                </c:numCache>
              </c:numRef>
            </c:plus>
            <c:minus>
              <c:numRef>
                <c:f>Sheet6!$C$4</c:f>
                <c:numCache>
                  <c:formatCode>General</c:formatCode>
                  <c:ptCount val="1"/>
                  <c:pt idx="0">
                    <c:v>6.041</c:v>
                  </c:pt>
                </c:numCache>
              </c:numRef>
            </c:minus>
            <c:spPr>
              <a:noFill/>
              <a:ln w="9525" cap="flat" cmpd="sng" algn="ctr">
                <a:solidFill>
                  <a:schemeClr val="tx1">
                    <a:lumMod val="65000"/>
                    <a:lumOff val="35000"/>
                  </a:schemeClr>
                </a:solidFill>
                <a:round/>
              </a:ln>
              <a:effectLst/>
            </c:spPr>
          </c:errBars>
          <c:cat>
            <c:strRef>
              <c:f>Sheet6!$B$1:$D$1</c:f>
              <c:strCache>
                <c:ptCount val="3"/>
                <c:pt idx="0">
                  <c:v>C</c:v>
                </c:pt>
                <c:pt idx="1">
                  <c:v>N</c:v>
                </c:pt>
                <c:pt idx="2">
                  <c:v>P</c:v>
                </c:pt>
              </c:strCache>
            </c:strRef>
          </c:cat>
          <c:val>
            <c:numRef>
              <c:f>Sheet6!$B$2:$D$2</c:f>
              <c:numCache>
                <c:formatCode>General</c:formatCode>
                <c:ptCount val="3"/>
                <c:pt idx="0">
                  <c:v>42.55</c:v>
                </c:pt>
                <c:pt idx="1">
                  <c:v>31.84</c:v>
                </c:pt>
                <c:pt idx="2">
                  <c:v>103.8</c:v>
                </c:pt>
              </c:numCache>
            </c:numRef>
          </c:val>
        </c:ser>
        <c:ser>
          <c:idx val="1"/>
          <c:order val="1"/>
          <c:tx>
            <c:strRef>
              <c:f>Sheet6!$A$3</c:f>
              <c:strCache>
                <c:ptCount val="1"/>
                <c:pt idx="0">
                  <c:v>Young Soil</c:v>
                </c:pt>
              </c:strCache>
            </c:strRef>
          </c:tx>
          <c:spPr>
            <a:solidFill>
              <a:schemeClr val="accent2"/>
            </a:solidFill>
            <a:ln>
              <a:noFill/>
            </a:ln>
            <a:effectLst/>
          </c:spPr>
          <c:invertIfNegative val="0"/>
          <c:errBars>
            <c:errBarType val="both"/>
            <c:errValType val="cust"/>
            <c:noEndCap val="0"/>
            <c:plus>
              <c:numRef>
                <c:f>Sheet6!$C$5</c:f>
                <c:numCache>
                  <c:formatCode>General</c:formatCode>
                  <c:ptCount val="1"/>
                  <c:pt idx="0">
                    <c:v>12.66</c:v>
                  </c:pt>
                </c:numCache>
              </c:numRef>
            </c:plus>
            <c:minus>
              <c:numRef>
                <c:f>Sheet6!$B$5</c:f>
                <c:numCache>
                  <c:formatCode>General</c:formatCode>
                  <c:ptCount val="1"/>
                  <c:pt idx="0">
                    <c:v>6.659999999999999</c:v>
                  </c:pt>
                </c:numCache>
              </c:numRef>
            </c:minus>
            <c:spPr>
              <a:noFill/>
              <a:ln w="9525" cap="flat" cmpd="sng" algn="ctr">
                <a:solidFill>
                  <a:schemeClr val="tx1">
                    <a:lumMod val="65000"/>
                    <a:lumOff val="35000"/>
                  </a:schemeClr>
                </a:solidFill>
                <a:round/>
              </a:ln>
              <a:effectLst/>
            </c:spPr>
          </c:errBars>
          <c:cat>
            <c:strRef>
              <c:f>Sheet6!$B$1:$D$1</c:f>
              <c:strCache>
                <c:ptCount val="3"/>
                <c:pt idx="0">
                  <c:v>C</c:v>
                </c:pt>
                <c:pt idx="1">
                  <c:v>N</c:v>
                </c:pt>
                <c:pt idx="2">
                  <c:v>P</c:v>
                </c:pt>
              </c:strCache>
            </c:strRef>
          </c:cat>
          <c:val>
            <c:numRef>
              <c:f>Sheet6!$B$3:$D$3</c:f>
              <c:numCache>
                <c:formatCode>General</c:formatCode>
                <c:ptCount val="3"/>
                <c:pt idx="0">
                  <c:v>27.73</c:v>
                </c:pt>
                <c:pt idx="1">
                  <c:v>57.34</c:v>
                </c:pt>
                <c:pt idx="2">
                  <c:v>58.87</c:v>
                </c:pt>
              </c:numCache>
            </c:numRef>
          </c:val>
        </c:ser>
        <c:dLbls>
          <c:showLegendKey val="0"/>
          <c:showVal val="0"/>
          <c:showCatName val="0"/>
          <c:showSerName val="0"/>
          <c:showPercent val="0"/>
          <c:showBubbleSize val="0"/>
        </c:dLbls>
        <c:gapWidth val="219"/>
        <c:overlap val="-27"/>
        <c:axId val="-158406512"/>
        <c:axId val="-224364800"/>
      </c:barChart>
      <c:catAx>
        <c:axId val="-158406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224364800"/>
        <c:crosses val="autoZero"/>
        <c:auto val="1"/>
        <c:lblAlgn val="ctr"/>
        <c:lblOffset val="100"/>
        <c:noMultiLvlLbl val="0"/>
      </c:catAx>
      <c:valAx>
        <c:axId val="-224364800"/>
        <c:scaling>
          <c:orientation val="minMax"/>
        </c:scaling>
        <c:delete val="0"/>
        <c:axPos val="l"/>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chemeClr val="tx1"/>
                    </a:solidFill>
                    <a:latin typeface="+mn-lt"/>
                    <a:ea typeface="+mn-ea"/>
                    <a:cs typeface="+mn-cs"/>
                  </a:defRPr>
                </a:pPr>
                <a:r>
                  <a:rPr lang="en-US" sz="2000" b="1" i="0" baseline="0" dirty="0">
                    <a:solidFill>
                      <a:schemeClr val="tx1"/>
                    </a:solidFill>
                    <a:effectLst/>
                  </a:rPr>
                  <a:t>Potential Extracellular Enzyme Activity</a:t>
                </a:r>
              </a:p>
              <a:p>
                <a:pPr marL="0" marR="0" indent="0" algn="ctr" defTabSz="914400" rtl="0" eaLnBrk="1" fontAlgn="auto" latinLnBrk="0" hangingPunct="1">
                  <a:lnSpc>
                    <a:spcPct val="100000"/>
                  </a:lnSpc>
                  <a:spcBef>
                    <a:spcPts val="0"/>
                  </a:spcBef>
                  <a:spcAft>
                    <a:spcPts val="0"/>
                  </a:spcAft>
                  <a:buClrTx/>
                  <a:buSzTx/>
                  <a:buFontTx/>
                  <a:buNone/>
                  <a:tabLst/>
                  <a:defRPr sz="1800">
                    <a:solidFill>
                      <a:schemeClr val="tx1"/>
                    </a:solidFill>
                  </a:defRPr>
                </a:pPr>
                <a:r>
                  <a:rPr lang="en-US" sz="2000" b="1" i="0" baseline="0" dirty="0">
                    <a:solidFill>
                      <a:schemeClr val="tx1"/>
                    </a:solidFill>
                    <a:effectLst/>
                  </a:rPr>
                  <a:t> (</a:t>
                </a:r>
                <a:r>
                  <a:rPr lang="en-US" sz="2000" b="1" i="0" baseline="0" dirty="0" err="1">
                    <a:solidFill>
                      <a:schemeClr val="tx1"/>
                    </a:solidFill>
                    <a:effectLst/>
                  </a:rPr>
                  <a:t>nmol</a:t>
                </a:r>
                <a:r>
                  <a:rPr lang="en-US" sz="2000" b="1" i="0" baseline="0" dirty="0">
                    <a:solidFill>
                      <a:schemeClr val="tx1"/>
                    </a:solidFill>
                    <a:effectLst/>
                  </a:rPr>
                  <a:t> activity/</a:t>
                </a:r>
                <a:r>
                  <a:rPr lang="en-US" sz="2000" b="1" i="0" baseline="0" dirty="0" err="1">
                    <a:solidFill>
                      <a:schemeClr val="tx1"/>
                    </a:solidFill>
                    <a:effectLst/>
                  </a:rPr>
                  <a:t>hr</a:t>
                </a:r>
                <a:r>
                  <a:rPr lang="en-US" sz="2000" b="1" i="0" baseline="0" dirty="0">
                    <a:solidFill>
                      <a:schemeClr val="tx1"/>
                    </a:solidFill>
                    <a:effectLst/>
                  </a:rPr>
                  <a:t>/ g SOM)</a:t>
                </a:r>
                <a:endParaRPr lang="en-US" sz="2000" dirty="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sz="1800">
                    <a:solidFill>
                      <a:schemeClr val="tx1"/>
                    </a:solidFill>
                  </a:defRPr>
                </a:pPr>
                <a:endParaRPr lang="en-US" sz="1800" dirty="0">
                  <a:solidFill>
                    <a:schemeClr val="tx1"/>
                  </a:solidFill>
                </a:endParaRPr>
              </a:p>
            </c:rich>
          </c:tx>
          <c:layout>
            <c:manualLayout>
              <c:xMode val="edge"/>
              <c:yMode val="edge"/>
              <c:x val="0.0253658536585366"/>
              <c:y val="0.0892074983518055"/>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00" b="0"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8406512"/>
        <c:crosses val="autoZero"/>
        <c:crossBetween val="between"/>
      </c:valAx>
      <c:spPr>
        <a:noFill/>
        <a:ln>
          <a:noFill/>
        </a:ln>
        <a:effectLst/>
      </c:spPr>
    </c:plotArea>
    <c:legend>
      <c:legendPos val="r"/>
      <c:layout>
        <c:manualLayout>
          <c:xMode val="edge"/>
          <c:yMode val="edge"/>
          <c:x val="0.818619872521901"/>
          <c:y val="0.382884184391141"/>
          <c:w val="0.181380127478099"/>
          <c:h val="0.180555838385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type!$L$16</c:f>
              <c:strCache>
                <c:ptCount val="1"/>
                <c:pt idx="0">
                  <c:v>C</c:v>
                </c:pt>
              </c:strCache>
            </c:strRef>
          </c:tx>
          <c:spPr>
            <a:solidFill>
              <a:schemeClr val="accent2"/>
            </a:solidFill>
            <a:ln>
              <a:noFill/>
            </a:ln>
            <a:effectLst/>
          </c:spPr>
          <c:invertIfNegative val="0"/>
          <c:errBars>
            <c:errBarType val="both"/>
            <c:errValType val="cust"/>
            <c:noEndCap val="0"/>
            <c:plus>
              <c:numRef>
                <c:f>type!$T$7</c:f>
                <c:numCache>
                  <c:formatCode>General</c:formatCode>
                  <c:ptCount val="1"/>
                  <c:pt idx="0">
                    <c:v>15.33802146261737</c:v>
                  </c:pt>
                </c:numCache>
              </c:numRef>
            </c:plus>
            <c:minus>
              <c:numRef>
                <c:f>type!$T$9</c:f>
                <c:numCache>
                  <c:formatCode>General</c:formatCode>
                  <c:ptCount val="1"/>
                  <c:pt idx="0">
                    <c:v>5.05090467070499</c:v>
                  </c:pt>
                </c:numCache>
              </c:numRef>
            </c:minus>
            <c:spPr>
              <a:noFill/>
              <a:ln w="9525" cap="flat" cmpd="sng" algn="ctr">
                <a:solidFill>
                  <a:schemeClr val="tx1">
                    <a:lumMod val="65000"/>
                    <a:lumOff val="35000"/>
                  </a:schemeClr>
                </a:solidFill>
                <a:round/>
              </a:ln>
              <a:effectLst/>
            </c:spPr>
          </c:errBars>
          <c:cat>
            <c:strRef>
              <c:f>type!$M$15:$O$15</c:f>
              <c:strCache>
                <c:ptCount val="3"/>
                <c:pt idx="0">
                  <c:v>Bare</c:v>
                </c:pt>
                <c:pt idx="1">
                  <c:v>Grass</c:v>
                </c:pt>
                <c:pt idx="2">
                  <c:v>Mesquite </c:v>
                </c:pt>
              </c:strCache>
            </c:strRef>
          </c:cat>
          <c:val>
            <c:numRef>
              <c:f>type!$M$16:$O$16</c:f>
              <c:numCache>
                <c:formatCode>General</c:formatCode>
                <c:ptCount val="3"/>
                <c:pt idx="0">
                  <c:v>20.75131967033332</c:v>
                </c:pt>
                <c:pt idx="1">
                  <c:v>42.074066176</c:v>
                </c:pt>
                <c:pt idx="2">
                  <c:v>41.73482407388889</c:v>
                </c:pt>
              </c:numCache>
            </c:numRef>
          </c:val>
        </c:ser>
        <c:ser>
          <c:idx val="1"/>
          <c:order val="1"/>
          <c:tx>
            <c:strRef>
              <c:f>type!$L$17</c:f>
              <c:strCache>
                <c:ptCount val="1"/>
                <c:pt idx="0">
                  <c:v>N</c:v>
                </c:pt>
              </c:strCache>
            </c:strRef>
          </c:tx>
          <c:spPr>
            <a:solidFill>
              <a:schemeClr val="accent4"/>
            </a:solidFill>
            <a:ln>
              <a:noFill/>
            </a:ln>
            <a:effectLst/>
          </c:spPr>
          <c:invertIfNegative val="0"/>
          <c:errBars>
            <c:errBarType val="both"/>
            <c:errValType val="cust"/>
            <c:noEndCap val="0"/>
            <c:plus>
              <c:numRef>
                <c:f>type!$U$8</c:f>
                <c:numCache>
                  <c:formatCode>General</c:formatCode>
                  <c:ptCount val="1"/>
                  <c:pt idx="0">
                    <c:v>5.888257417184394</c:v>
                  </c:pt>
                </c:numCache>
              </c:numRef>
            </c:plus>
            <c:minus>
              <c:numRef>
                <c:f>type!$U$9</c:f>
                <c:numCache>
                  <c:formatCode>General</c:formatCode>
                  <c:ptCount val="1"/>
                  <c:pt idx="0">
                    <c:v>1.962752472394798</c:v>
                  </c:pt>
                </c:numCache>
              </c:numRef>
            </c:minus>
            <c:spPr>
              <a:noFill/>
              <a:ln w="9525" cap="flat" cmpd="sng" algn="ctr">
                <a:solidFill>
                  <a:schemeClr val="tx1">
                    <a:lumMod val="65000"/>
                    <a:lumOff val="35000"/>
                  </a:schemeClr>
                </a:solidFill>
                <a:round/>
              </a:ln>
              <a:effectLst/>
            </c:spPr>
          </c:errBars>
          <c:cat>
            <c:strRef>
              <c:f>type!$M$15:$O$15</c:f>
              <c:strCache>
                <c:ptCount val="3"/>
                <c:pt idx="0">
                  <c:v>Bare</c:v>
                </c:pt>
                <c:pt idx="1">
                  <c:v>Grass</c:v>
                </c:pt>
                <c:pt idx="2">
                  <c:v>Mesquite </c:v>
                </c:pt>
              </c:strCache>
            </c:strRef>
          </c:cat>
          <c:val>
            <c:numRef>
              <c:f>type!$M$17:$O$17</c:f>
              <c:numCache>
                <c:formatCode>General</c:formatCode>
                <c:ptCount val="3"/>
                <c:pt idx="0">
                  <c:v>30.58813432333332</c:v>
                </c:pt>
                <c:pt idx="1">
                  <c:v>37.83118131633334</c:v>
                </c:pt>
                <c:pt idx="2">
                  <c:v>44.42575440933334</c:v>
                </c:pt>
              </c:numCache>
            </c:numRef>
          </c:val>
        </c:ser>
        <c:ser>
          <c:idx val="2"/>
          <c:order val="2"/>
          <c:tx>
            <c:strRef>
              <c:f>type!$L$18</c:f>
              <c:strCache>
                <c:ptCount val="1"/>
                <c:pt idx="0">
                  <c:v>P</c:v>
                </c:pt>
              </c:strCache>
            </c:strRef>
          </c:tx>
          <c:spPr>
            <a:solidFill>
              <a:schemeClr val="accent1"/>
            </a:solidFill>
            <a:ln>
              <a:noFill/>
            </a:ln>
            <a:effectLst/>
          </c:spPr>
          <c:invertIfNegative val="0"/>
          <c:errBars>
            <c:errBarType val="both"/>
            <c:errValType val="cust"/>
            <c:noEndCap val="0"/>
            <c:plus>
              <c:numRef>
                <c:f>type!$V$8</c:f>
                <c:numCache>
                  <c:formatCode>General</c:formatCode>
                  <c:ptCount val="1"/>
                  <c:pt idx="0">
                    <c:v>17.55265510975122</c:v>
                  </c:pt>
                </c:numCache>
              </c:numRef>
            </c:plus>
            <c:minus>
              <c:numRef>
                <c:f>type!$V$7</c:f>
                <c:numCache>
                  <c:formatCode>General</c:formatCode>
                  <c:ptCount val="1"/>
                  <c:pt idx="0">
                    <c:v>4.65048306979826</c:v>
                  </c:pt>
                </c:numCache>
              </c:numRef>
            </c:minus>
            <c:spPr>
              <a:noFill/>
              <a:ln w="9525" cap="flat" cmpd="sng" algn="ctr">
                <a:solidFill>
                  <a:schemeClr val="tx1">
                    <a:lumMod val="65000"/>
                    <a:lumOff val="35000"/>
                  </a:schemeClr>
                </a:solidFill>
                <a:round/>
              </a:ln>
              <a:effectLst/>
            </c:spPr>
          </c:errBars>
          <c:cat>
            <c:strRef>
              <c:f>type!$M$15:$O$15</c:f>
              <c:strCache>
                <c:ptCount val="3"/>
                <c:pt idx="0">
                  <c:v>Bare</c:v>
                </c:pt>
                <c:pt idx="1">
                  <c:v>Grass</c:v>
                </c:pt>
                <c:pt idx="2">
                  <c:v>Mesquite </c:v>
                </c:pt>
              </c:strCache>
            </c:strRef>
          </c:cat>
          <c:val>
            <c:numRef>
              <c:f>type!$M$18:$O$18</c:f>
              <c:numCache>
                <c:formatCode>General</c:formatCode>
                <c:ptCount val="3"/>
                <c:pt idx="0">
                  <c:v>64.99403774</c:v>
                </c:pt>
                <c:pt idx="1">
                  <c:v>93.14406229666668</c:v>
                </c:pt>
                <c:pt idx="2">
                  <c:v>95.29812437888888</c:v>
                </c:pt>
              </c:numCache>
            </c:numRef>
          </c:val>
        </c:ser>
        <c:dLbls>
          <c:showLegendKey val="0"/>
          <c:showVal val="0"/>
          <c:showCatName val="0"/>
          <c:showSerName val="0"/>
          <c:showPercent val="0"/>
          <c:showBubbleSize val="0"/>
        </c:dLbls>
        <c:gapWidth val="219"/>
        <c:overlap val="-27"/>
        <c:axId val="-174897696"/>
        <c:axId val="-174780224"/>
      </c:barChart>
      <c:catAx>
        <c:axId val="-17489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74780224"/>
        <c:crosses val="autoZero"/>
        <c:auto val="1"/>
        <c:lblAlgn val="ctr"/>
        <c:lblOffset val="100"/>
        <c:noMultiLvlLbl val="0"/>
      </c:catAx>
      <c:valAx>
        <c:axId val="-174780224"/>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2000" b="1" i="0" baseline="0" dirty="0">
                    <a:solidFill>
                      <a:schemeClr val="tx1"/>
                    </a:solidFill>
                    <a:effectLst/>
                  </a:rPr>
                  <a:t>Potential Extracellular Enzyme Activity</a:t>
                </a:r>
              </a:p>
              <a:p>
                <a:pPr>
                  <a:defRPr sz="2400">
                    <a:solidFill>
                      <a:schemeClr val="tx1"/>
                    </a:solidFill>
                  </a:defRPr>
                </a:pPr>
                <a:r>
                  <a:rPr lang="en-US" sz="2000" b="1" i="0" baseline="0" dirty="0">
                    <a:solidFill>
                      <a:schemeClr val="tx1"/>
                    </a:solidFill>
                    <a:effectLst/>
                  </a:rPr>
                  <a:t> (</a:t>
                </a:r>
                <a:r>
                  <a:rPr lang="en-US" sz="2000" b="1" i="0" baseline="0" dirty="0" err="1">
                    <a:solidFill>
                      <a:schemeClr val="tx1"/>
                    </a:solidFill>
                    <a:effectLst/>
                  </a:rPr>
                  <a:t>nmol</a:t>
                </a:r>
                <a:r>
                  <a:rPr lang="en-US" sz="2000" b="1" i="0" baseline="0" dirty="0">
                    <a:solidFill>
                      <a:schemeClr val="tx1"/>
                    </a:solidFill>
                    <a:effectLst/>
                  </a:rPr>
                  <a:t> activity/</a:t>
                </a:r>
                <a:r>
                  <a:rPr lang="en-US" sz="2000" b="1" i="0" baseline="0" dirty="0" err="1">
                    <a:solidFill>
                      <a:schemeClr val="tx1"/>
                    </a:solidFill>
                    <a:effectLst/>
                  </a:rPr>
                  <a:t>hr</a:t>
                </a:r>
                <a:r>
                  <a:rPr lang="en-US" sz="2000" b="1" i="0" baseline="0" dirty="0">
                    <a:solidFill>
                      <a:schemeClr val="tx1"/>
                    </a:solidFill>
                    <a:effectLst/>
                  </a:rPr>
                  <a:t>/ g SOM)</a:t>
                </a:r>
                <a:endParaRPr lang="en-US" sz="2000" dirty="0">
                  <a:solidFill>
                    <a:schemeClr val="tx1"/>
                  </a:solidFill>
                  <a:effectLst/>
                </a:endParaRPr>
              </a:p>
            </c:rich>
          </c:tx>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7489769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0.51968</cdr:x>
      <cdr:y>0.41572</cdr:y>
    </cdr:from>
    <cdr:to>
      <cdr:x>0.55369</cdr:x>
      <cdr:y>0.48667</cdr:y>
    </cdr:to>
    <cdr:sp macro="" textlink="">
      <cdr:nvSpPr>
        <cdr:cNvPr id="3" name="TextBox 2"/>
        <cdr:cNvSpPr txBox="1"/>
      </cdr:nvSpPr>
      <cdr:spPr>
        <a:xfrm xmlns:a="http://schemas.openxmlformats.org/drawingml/2006/main">
          <a:off x="4860649" y="2163952"/>
          <a:ext cx="318052" cy="369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B383E-EA10-DA40-9A5A-FAFFA41881D1}" type="datetimeFigureOut">
              <a:rPr lang="en-US" smtClean="0"/>
              <a:t>3/27/18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97B96-BCE1-BE4A-A65B-5B28A6E7D43A}" type="slidenum">
              <a:rPr lang="en-US" smtClean="0"/>
              <a:t>‹#›</a:t>
            </a:fld>
            <a:endParaRPr lang="en-US"/>
          </a:p>
        </p:txBody>
      </p:sp>
    </p:spTree>
    <p:extLst>
      <p:ext uri="{BB962C8B-B14F-4D97-AF65-F5344CB8AC3E}">
        <p14:creationId xmlns:p14="http://schemas.microsoft.com/office/powerpoint/2010/main" val="205172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Understanding the relationship between soil microbial activity and plant regrowth after a fire can be a crucial aspect in recovery planning to prevent soil erosion. </a:t>
            </a:r>
          </a:p>
          <a:p>
            <a:r>
              <a:rPr lang="en-US" sz="1200" kern="1200" dirty="0" smtClean="0">
                <a:solidFill>
                  <a:schemeClr val="tx1"/>
                </a:solidFill>
                <a:effectLst/>
                <a:latin typeface="+mn-lt"/>
                <a:ea typeface="+mn-ea"/>
                <a:cs typeface="+mn-cs"/>
              </a:rPr>
              <a:t>These correlations could be used to determine the ideal timing and locations to plant native vegetation to prevent erosion, if need be, or to predict landscape changes in the absence of management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3</a:t>
            </a:fld>
            <a:endParaRPr lang="en-US"/>
          </a:p>
        </p:txBody>
      </p:sp>
    </p:spTree>
    <p:extLst>
      <p:ext uri="{BB962C8B-B14F-4D97-AF65-F5344CB8AC3E}">
        <p14:creationId xmlns:p14="http://schemas.microsoft.com/office/powerpoint/2010/main" val="85525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Pleistocene</a:t>
            </a:r>
            <a:r>
              <a:rPr lang="mr-IN" dirty="0" smtClean="0"/>
              <a:t>–</a:t>
            </a:r>
            <a:r>
              <a:rPr lang="en-US" baseline="0" dirty="0" smtClean="0"/>
              <a:t> more clay in soils, appear more red</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4</a:t>
            </a:fld>
            <a:endParaRPr lang="en-US"/>
          </a:p>
        </p:txBody>
      </p:sp>
    </p:spTree>
    <p:extLst>
      <p:ext uri="{BB962C8B-B14F-4D97-AF65-F5344CB8AC3E}">
        <p14:creationId xmlns:p14="http://schemas.microsoft.com/office/powerpoint/2010/main" val="206650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30m spatial resolution</a:t>
            </a:r>
          </a:p>
          <a:p>
            <a:r>
              <a:rPr lang="en-US" dirty="0" smtClean="0"/>
              <a:t>70s-today</a:t>
            </a:r>
          </a:p>
          <a:p>
            <a:r>
              <a:rPr lang="en-US" dirty="0" smtClean="0"/>
              <a:t># of bands (11)</a:t>
            </a:r>
          </a:p>
          <a:p>
            <a:r>
              <a:rPr lang="en-US" dirty="0" smtClean="0"/>
              <a:t>NDVI</a:t>
            </a:r>
            <a:r>
              <a:rPr lang="en-US" baseline="0" dirty="0" smtClean="0"/>
              <a:t> = plant “greenness”/growth (-1 to +1</a:t>
            </a:r>
            <a:r>
              <a:rPr lang="en-US" baseline="0" dirty="0" smtClean="0"/>
              <a:t>)</a:t>
            </a:r>
          </a:p>
          <a:p>
            <a:r>
              <a:rPr lang="en-US" baseline="0" dirty="0" smtClean="0"/>
              <a:t>Colors of visible and infrared sunlight reflected by plants</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5</a:t>
            </a:fld>
            <a:endParaRPr lang="en-US"/>
          </a:p>
        </p:txBody>
      </p:sp>
    </p:spTree>
    <p:extLst>
      <p:ext uri="{BB962C8B-B14F-4D97-AF65-F5344CB8AC3E}">
        <p14:creationId xmlns:p14="http://schemas.microsoft.com/office/powerpoint/2010/main" val="57686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Decomposition </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6</a:t>
            </a:fld>
            <a:endParaRPr lang="en-US"/>
          </a:p>
        </p:txBody>
      </p:sp>
    </p:spTree>
    <p:extLst>
      <p:ext uri="{BB962C8B-B14F-4D97-AF65-F5344CB8AC3E}">
        <p14:creationId xmlns:p14="http://schemas.microsoft.com/office/powerpoint/2010/main" val="181564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Vegetation cover was low directly after a fire and increased over time, but ultimately remained lower than at sites that had not been </a:t>
            </a:r>
            <a:r>
              <a:rPr lang="en-US" dirty="0" smtClean="0"/>
              <a:t>burned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Dry august.</a:t>
            </a:r>
            <a:r>
              <a:rPr lang="en-US" baseline="0" dirty="0" smtClean="0"/>
              <a:t> Variability in wetness</a:t>
            </a:r>
            <a:endParaRPr lang="en-US" dirty="0" smtClean="0"/>
          </a:p>
          <a:p>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7</a:t>
            </a:fld>
            <a:endParaRPr lang="en-US"/>
          </a:p>
        </p:txBody>
      </p:sp>
    </p:spTree>
    <p:extLst>
      <p:ext uri="{BB962C8B-B14F-4D97-AF65-F5344CB8AC3E}">
        <p14:creationId xmlns:p14="http://schemas.microsoft.com/office/powerpoint/2010/main" val="91180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error of the mean </a:t>
            </a:r>
          </a:p>
          <a:p>
            <a:r>
              <a:rPr lang="en-US" dirty="0" smtClean="0"/>
              <a:t>P&lt;0.05</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9</a:t>
            </a:fld>
            <a:endParaRPr lang="en-US"/>
          </a:p>
        </p:txBody>
      </p:sp>
    </p:spTree>
    <p:extLst>
      <p:ext uri="{BB962C8B-B14F-4D97-AF65-F5344CB8AC3E}">
        <p14:creationId xmlns:p14="http://schemas.microsoft.com/office/powerpoint/2010/main" val="1348766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Influence of soil age on microbial activity: N higher in young soils P higher in old soils </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10</a:t>
            </a:fld>
            <a:endParaRPr lang="en-US"/>
          </a:p>
        </p:txBody>
      </p:sp>
    </p:spTree>
    <p:extLst>
      <p:ext uri="{BB962C8B-B14F-4D97-AF65-F5344CB8AC3E}">
        <p14:creationId xmlns:p14="http://schemas.microsoft.com/office/powerpoint/2010/main" val="13315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also predicted that the vegetation type should influence microbial biomass and activity with higher microbial </a:t>
            </a:r>
            <a:r>
              <a:rPr lang="en-US" sz="1200" kern="1200" dirty="0" err="1" smtClean="0">
                <a:solidFill>
                  <a:schemeClr val="tx1"/>
                </a:solidFill>
                <a:effectLst/>
                <a:latin typeface="+mn-lt"/>
                <a:ea typeface="+mn-ea"/>
                <a:cs typeface="+mn-cs"/>
              </a:rPr>
              <a:t>exoenzyme</a:t>
            </a:r>
            <a:r>
              <a:rPr lang="en-US" sz="1200" kern="1200" smtClean="0">
                <a:solidFill>
                  <a:schemeClr val="tx1"/>
                </a:solidFill>
                <a:effectLst/>
                <a:latin typeface="+mn-lt"/>
                <a:ea typeface="+mn-ea"/>
                <a:cs typeface="+mn-cs"/>
              </a:rPr>
              <a:t> activities predicted near mesquites compared to grass or bare soil. </a:t>
            </a:r>
            <a:endParaRPr lang="en-US"/>
          </a:p>
        </p:txBody>
      </p:sp>
      <p:sp>
        <p:nvSpPr>
          <p:cNvPr id="4" name="Slide Number Placeholder 3"/>
          <p:cNvSpPr>
            <a:spLocks noGrp="1"/>
          </p:cNvSpPr>
          <p:nvPr>
            <p:ph type="sldNum" sz="quarter" idx="10"/>
          </p:nvPr>
        </p:nvSpPr>
        <p:spPr/>
        <p:txBody>
          <a:bodyPr/>
          <a:lstStyle/>
          <a:p>
            <a:fld id="{8D897B96-BCE1-BE4A-A65B-5B28A6E7D43A}" type="slidenum">
              <a:rPr lang="en-US" smtClean="0"/>
              <a:t>11</a:t>
            </a:fld>
            <a:endParaRPr lang="en-US"/>
          </a:p>
        </p:txBody>
      </p:sp>
    </p:spTree>
    <p:extLst>
      <p:ext uri="{BB962C8B-B14F-4D97-AF65-F5344CB8AC3E}">
        <p14:creationId xmlns:p14="http://schemas.microsoft.com/office/powerpoint/2010/main" val="638068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Nitrogen limitation in recently burned soils </a:t>
            </a:r>
            <a:r>
              <a:rPr lang="mr-IN" dirty="0" smtClean="0"/>
              <a:t>–</a:t>
            </a:r>
            <a:r>
              <a:rPr lang="en-US" dirty="0" smtClean="0"/>
              <a:t> volatilization</a:t>
            </a:r>
            <a:r>
              <a:rPr lang="en-US" baseline="0" dirty="0" smtClean="0"/>
              <a:t> </a:t>
            </a:r>
          </a:p>
          <a:p>
            <a:r>
              <a:rPr lang="en-US" baseline="0" dirty="0" smtClean="0"/>
              <a:t>More that needs to be incorporated to understand the correlations. Soil moisture? </a:t>
            </a:r>
            <a:endParaRPr lang="en-US" dirty="0"/>
          </a:p>
        </p:txBody>
      </p:sp>
      <p:sp>
        <p:nvSpPr>
          <p:cNvPr id="4" name="Slide Number Placeholder 3"/>
          <p:cNvSpPr>
            <a:spLocks noGrp="1"/>
          </p:cNvSpPr>
          <p:nvPr>
            <p:ph type="sldNum" sz="quarter" idx="10"/>
          </p:nvPr>
        </p:nvSpPr>
        <p:spPr/>
        <p:txBody>
          <a:bodyPr/>
          <a:lstStyle/>
          <a:p>
            <a:fld id="{8D897B96-BCE1-BE4A-A65B-5B28A6E7D43A}" type="slidenum">
              <a:rPr lang="en-US" smtClean="0"/>
              <a:t>12</a:t>
            </a:fld>
            <a:endParaRPr lang="en-US"/>
          </a:p>
        </p:txBody>
      </p:sp>
    </p:spTree>
    <p:extLst>
      <p:ext uri="{BB962C8B-B14F-4D97-AF65-F5344CB8AC3E}">
        <p14:creationId xmlns:p14="http://schemas.microsoft.com/office/powerpoint/2010/main" val="176913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C0B7E1-8B62-9140-8B30-A60421F81F0C}"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79801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C0B7E1-8B62-9140-8B30-A60421F81F0C}"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62923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C0B7E1-8B62-9140-8B30-A60421F81F0C}"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2441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C0B7E1-8B62-9140-8B30-A60421F81F0C}"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41038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C0B7E1-8B62-9140-8B30-A60421F81F0C}" type="datetimeFigureOut">
              <a:rPr lang="en-US" smtClean="0"/>
              <a:t>3/27/18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793108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C0B7E1-8B62-9140-8B30-A60421F81F0C}" type="datetimeFigureOut">
              <a:rPr lang="en-US" smtClean="0"/>
              <a:t>3/27/18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13173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C0B7E1-8B62-9140-8B30-A60421F81F0C}" type="datetimeFigureOut">
              <a:rPr lang="en-US" smtClean="0"/>
              <a:t>3/27/18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79650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C0B7E1-8B62-9140-8B30-A60421F81F0C}" type="datetimeFigureOut">
              <a:rPr lang="en-US" smtClean="0"/>
              <a:t>3/27/18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65362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0B7E1-8B62-9140-8B30-A60421F81F0C}" type="datetimeFigureOut">
              <a:rPr lang="en-US" smtClean="0"/>
              <a:t>3/27/18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94158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C0B7E1-8B62-9140-8B30-A60421F81F0C}" type="datetimeFigureOut">
              <a:rPr lang="en-US" smtClean="0"/>
              <a:t>3/27/18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189381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C0B7E1-8B62-9140-8B30-A60421F81F0C}" type="datetimeFigureOut">
              <a:rPr lang="en-US" smtClean="0"/>
              <a:t>3/27/18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BBFFCC-2029-6046-A6B1-1CC0AC36601E}" type="slidenum">
              <a:rPr lang="en-US" smtClean="0"/>
              <a:t>‹#›</a:t>
            </a:fld>
            <a:endParaRPr lang="en-US"/>
          </a:p>
        </p:txBody>
      </p:sp>
    </p:spTree>
    <p:extLst>
      <p:ext uri="{BB962C8B-B14F-4D97-AF65-F5344CB8AC3E}">
        <p14:creationId xmlns:p14="http://schemas.microsoft.com/office/powerpoint/2010/main" val="1150311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0B7E1-8B62-9140-8B30-A60421F81F0C}" type="datetimeFigureOut">
              <a:rPr lang="en-US" smtClean="0"/>
              <a:t>3/27/18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BBFFCC-2029-6046-A6B1-1CC0AC36601E}" type="slidenum">
              <a:rPr lang="en-US" smtClean="0"/>
              <a:t>‹#›</a:t>
            </a:fld>
            <a:endParaRPr lang="en-US"/>
          </a:p>
        </p:txBody>
      </p:sp>
    </p:spTree>
    <p:extLst>
      <p:ext uri="{BB962C8B-B14F-4D97-AF65-F5344CB8AC3E}">
        <p14:creationId xmlns:p14="http://schemas.microsoft.com/office/powerpoint/2010/main" val="1911241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5.xm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5" Type="http://schemas.openxmlformats.org/officeDocument/2006/relationships/image" Target="../media/image14.png"/><Relationship Id="rId6" Type="http://schemas.openxmlformats.org/officeDocument/2006/relationships/chart" Target="../charts/chart1.xml"/><Relationship Id="rId7" Type="http://schemas.openxmlformats.org/officeDocument/2006/relationships/image" Target="../media/image3.png"/><Relationship Id="rId8"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alphaModFix amt="50000"/>
            <a:extLst>
              <a:ext uri="{28A0092B-C50C-407E-A947-70E740481C1C}">
                <a14:useLocalDpi xmlns:a14="http://schemas.microsoft.com/office/drawing/2010/main" val="0"/>
              </a:ext>
            </a:extLst>
          </a:blip>
          <a:srcRect t="21348" b="34090"/>
          <a:stretch/>
        </p:blipFill>
        <p:spPr>
          <a:xfrm>
            <a:off x="0" y="-375555"/>
            <a:ext cx="12363450" cy="7343775"/>
          </a:xfrm>
          <a:prstGeom prst="rect">
            <a:avLst/>
          </a:prstGeom>
        </p:spPr>
      </p:pic>
      <p:sp>
        <p:nvSpPr>
          <p:cNvPr id="2" name="Title 1"/>
          <p:cNvSpPr>
            <a:spLocks noGrp="1"/>
          </p:cNvSpPr>
          <p:nvPr>
            <p:ph type="ctrTitle"/>
          </p:nvPr>
        </p:nvSpPr>
        <p:spPr>
          <a:xfrm>
            <a:off x="1524000" y="476846"/>
            <a:ext cx="9144000" cy="2387600"/>
          </a:xfrm>
        </p:spPr>
        <p:txBody>
          <a:bodyPr>
            <a:normAutofit fontScale="90000"/>
          </a:bodyPr>
          <a:lstStyle/>
          <a:p>
            <a:r>
              <a:rPr lang="en-US" b="1" dirty="0" smtClean="0"/>
              <a:t>Can Remote Sensing Predict Fire Damage in Plants and Soil Microbial Activity?</a:t>
            </a:r>
            <a:endParaRPr lang="en-US" b="1" dirty="0"/>
          </a:p>
        </p:txBody>
      </p:sp>
      <p:sp>
        <p:nvSpPr>
          <p:cNvPr id="4" name="Subtitle 3"/>
          <p:cNvSpPr>
            <a:spLocks noGrp="1"/>
          </p:cNvSpPr>
          <p:nvPr>
            <p:ph type="subTitle" idx="1"/>
          </p:nvPr>
        </p:nvSpPr>
        <p:spPr>
          <a:xfrm>
            <a:off x="414728" y="3129643"/>
            <a:ext cx="11362544" cy="1655762"/>
          </a:xfrm>
        </p:spPr>
        <p:txBody>
          <a:bodyPr>
            <a:normAutofit fontScale="92500" lnSpcReduction="20000"/>
          </a:bodyPr>
          <a:lstStyle/>
          <a:p>
            <a:r>
              <a:rPr lang="en-US" sz="3500" dirty="0" smtClean="0"/>
              <a:t>Clarisa Avalos</a:t>
            </a:r>
          </a:p>
          <a:p>
            <a:r>
              <a:rPr lang="en-US" sz="2600" dirty="0" smtClean="0"/>
              <a:t>Rachel Gallery and Martha </a:t>
            </a:r>
            <a:r>
              <a:rPr lang="en-US" sz="2600" dirty="0" err="1" smtClean="0"/>
              <a:t>Gebhardt</a:t>
            </a:r>
            <a:r>
              <a:rPr lang="mr-IN" sz="2600" dirty="0" smtClean="0"/>
              <a:t>–</a:t>
            </a:r>
            <a:r>
              <a:rPr lang="en-US" sz="2600" dirty="0" smtClean="0"/>
              <a:t> School of Natural Resources and the Environment </a:t>
            </a:r>
          </a:p>
          <a:p>
            <a:r>
              <a:rPr lang="en-US" sz="2600" dirty="0" smtClean="0"/>
              <a:t>Arizona Space Grant Consortium Symposium, Tucson, Arizona</a:t>
            </a:r>
          </a:p>
          <a:p>
            <a:r>
              <a:rPr lang="en-US" sz="2600" dirty="0" smtClean="0"/>
              <a:t>April 14, 2018</a:t>
            </a:r>
            <a:endParaRPr lang="en-US" sz="2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211873"/>
            <a:ext cx="1566863" cy="13004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687" y="5003800"/>
            <a:ext cx="1285875" cy="171664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87" y="5728891"/>
            <a:ext cx="4087709" cy="783478"/>
          </a:xfrm>
          <a:prstGeom prst="rect">
            <a:avLst/>
          </a:prstGeom>
        </p:spPr>
      </p:pic>
    </p:spTree>
    <p:extLst>
      <p:ext uri="{BB962C8B-B14F-4D97-AF65-F5344CB8AC3E}">
        <p14:creationId xmlns:p14="http://schemas.microsoft.com/office/powerpoint/2010/main" val="500646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graphicFrame>
        <p:nvGraphicFramePr>
          <p:cNvPr id="3" name="Chart 2"/>
          <p:cNvGraphicFramePr>
            <a:graphicFrameLocks/>
          </p:cNvGraphicFramePr>
          <p:nvPr>
            <p:extLst>
              <p:ext uri="{D42A27DB-BD31-4B8C-83A1-F6EECF244321}">
                <p14:modId xmlns:p14="http://schemas.microsoft.com/office/powerpoint/2010/main" val="2142329835"/>
              </p:ext>
            </p:extLst>
          </p:nvPr>
        </p:nvGraphicFramePr>
        <p:xfrm>
          <a:off x="486603" y="1354500"/>
          <a:ext cx="9353136" cy="520532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805919" y="5577251"/>
            <a:ext cx="2067639" cy="707886"/>
          </a:xfrm>
          <a:prstGeom prst="rect">
            <a:avLst/>
          </a:prstGeom>
          <a:noFill/>
        </p:spPr>
        <p:txBody>
          <a:bodyPr wrap="square" rtlCol="0">
            <a:spAutoFit/>
          </a:bodyPr>
          <a:lstStyle/>
          <a:p>
            <a:r>
              <a:rPr lang="en-US" sz="2000" dirty="0" smtClean="0"/>
              <a:t>Old- Pleistocene</a:t>
            </a:r>
          </a:p>
          <a:p>
            <a:r>
              <a:rPr lang="en-US" sz="2000" dirty="0" smtClean="0"/>
              <a:t>Young- Holocene</a:t>
            </a:r>
            <a:endParaRPr lang="en-US" sz="2000" dirty="0"/>
          </a:p>
        </p:txBody>
      </p:sp>
      <p:sp>
        <p:nvSpPr>
          <p:cNvPr id="5" name="Title 4"/>
          <p:cNvSpPr>
            <a:spLocks noGrp="1"/>
          </p:cNvSpPr>
          <p:nvPr>
            <p:ph type="title"/>
          </p:nvPr>
        </p:nvSpPr>
        <p:spPr>
          <a:xfrm>
            <a:off x="757518" y="136525"/>
            <a:ext cx="10515600" cy="1325563"/>
          </a:xfrm>
        </p:spPr>
        <p:txBody>
          <a:bodyPr/>
          <a:lstStyle/>
          <a:p>
            <a:r>
              <a:rPr lang="en-US" dirty="0" smtClean="0"/>
              <a:t>Significant effect of soil age on Nitrogen and Phosphorus </a:t>
            </a:r>
            <a:r>
              <a:rPr lang="en-US" dirty="0" smtClean="0"/>
              <a:t>activities</a:t>
            </a:r>
            <a:endParaRPr lang="en-US" dirty="0"/>
          </a:p>
        </p:txBody>
      </p:sp>
      <p:sp>
        <p:nvSpPr>
          <p:cNvPr id="6" name="TextBox 5"/>
          <p:cNvSpPr txBox="1"/>
          <p:nvPr/>
        </p:nvSpPr>
        <p:spPr>
          <a:xfrm>
            <a:off x="4934295" y="3633997"/>
            <a:ext cx="457752" cy="646331"/>
          </a:xfrm>
          <a:prstGeom prst="rect">
            <a:avLst/>
          </a:prstGeom>
          <a:noFill/>
        </p:spPr>
        <p:txBody>
          <a:bodyPr wrap="square" rtlCol="0">
            <a:spAutoFit/>
          </a:bodyPr>
          <a:lstStyle/>
          <a:p>
            <a:r>
              <a:rPr lang="en-US" sz="3600" dirty="0"/>
              <a:t>*</a:t>
            </a:r>
            <a:endParaRPr lang="en-US" sz="3600" dirty="0"/>
          </a:p>
        </p:txBody>
      </p:sp>
      <p:sp>
        <p:nvSpPr>
          <p:cNvPr id="7" name="TextBox 6"/>
          <p:cNvSpPr txBox="1"/>
          <p:nvPr/>
        </p:nvSpPr>
        <p:spPr>
          <a:xfrm>
            <a:off x="7295322" y="1879600"/>
            <a:ext cx="655982" cy="646331"/>
          </a:xfrm>
          <a:prstGeom prst="rect">
            <a:avLst/>
          </a:prstGeom>
          <a:noFill/>
        </p:spPr>
        <p:txBody>
          <a:bodyPr wrap="square" rtlCol="0">
            <a:spAutoFit/>
          </a:bodyPr>
          <a:lstStyle/>
          <a:p>
            <a:r>
              <a:rPr lang="en-US" sz="3600" dirty="0"/>
              <a:t>*</a:t>
            </a:r>
            <a:endParaRPr lang="en-US" sz="3600" dirty="0"/>
          </a:p>
        </p:txBody>
      </p:sp>
      <p:sp>
        <p:nvSpPr>
          <p:cNvPr id="8" name="TextBox 7"/>
          <p:cNvSpPr txBox="1"/>
          <p:nvPr/>
        </p:nvSpPr>
        <p:spPr>
          <a:xfrm>
            <a:off x="10141024" y="2617914"/>
            <a:ext cx="1465068" cy="461665"/>
          </a:xfrm>
          <a:prstGeom prst="rect">
            <a:avLst/>
          </a:prstGeom>
          <a:noFill/>
        </p:spPr>
        <p:txBody>
          <a:bodyPr wrap="square" rtlCol="0">
            <a:spAutoFit/>
          </a:bodyPr>
          <a:lstStyle/>
          <a:p>
            <a:r>
              <a:rPr lang="en-US" sz="2400" dirty="0"/>
              <a:t>p</a:t>
            </a:r>
            <a:r>
              <a:rPr lang="en-US" sz="2400" dirty="0" smtClean="0"/>
              <a:t>&lt; 0.05</a:t>
            </a:r>
            <a:endParaRPr lang="en-US" sz="2400" dirty="0"/>
          </a:p>
        </p:txBody>
      </p:sp>
      <p:sp>
        <p:nvSpPr>
          <p:cNvPr id="9" name="Rectangle 8"/>
          <p:cNvSpPr/>
          <p:nvPr/>
        </p:nvSpPr>
        <p:spPr>
          <a:xfrm>
            <a:off x="2823882" y="6285137"/>
            <a:ext cx="376518" cy="41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34295" y="6285137"/>
            <a:ext cx="457752" cy="41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53835" y="6285137"/>
            <a:ext cx="469478" cy="41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21465" y="6241988"/>
            <a:ext cx="1317811" cy="461665"/>
          </a:xfrm>
          <a:prstGeom prst="rect">
            <a:avLst/>
          </a:prstGeom>
          <a:noFill/>
        </p:spPr>
        <p:txBody>
          <a:bodyPr wrap="square" rtlCol="0">
            <a:spAutoFit/>
          </a:bodyPr>
          <a:lstStyle/>
          <a:p>
            <a:r>
              <a:rPr lang="en-US" sz="2400" dirty="0" smtClean="0"/>
              <a:t>Carbon</a:t>
            </a:r>
            <a:endParaRPr lang="en-US" sz="2400" dirty="0"/>
          </a:p>
        </p:txBody>
      </p:sp>
      <p:sp>
        <p:nvSpPr>
          <p:cNvPr id="13" name="TextBox 12"/>
          <p:cNvSpPr txBox="1"/>
          <p:nvPr/>
        </p:nvSpPr>
        <p:spPr>
          <a:xfrm>
            <a:off x="4552901" y="6241988"/>
            <a:ext cx="1402977" cy="461665"/>
          </a:xfrm>
          <a:prstGeom prst="rect">
            <a:avLst/>
          </a:prstGeom>
          <a:noFill/>
        </p:spPr>
        <p:txBody>
          <a:bodyPr wrap="square" rtlCol="0">
            <a:spAutoFit/>
          </a:bodyPr>
          <a:lstStyle/>
          <a:p>
            <a:r>
              <a:rPr lang="en-US" sz="2400" dirty="0" smtClean="0"/>
              <a:t>Nitrogen</a:t>
            </a:r>
            <a:endParaRPr lang="en-US" sz="2400" dirty="0"/>
          </a:p>
        </p:txBody>
      </p:sp>
      <p:sp>
        <p:nvSpPr>
          <p:cNvPr id="14" name="TextBox 13"/>
          <p:cNvSpPr txBox="1"/>
          <p:nvPr/>
        </p:nvSpPr>
        <p:spPr>
          <a:xfrm>
            <a:off x="6648401" y="6231094"/>
            <a:ext cx="1667435" cy="461665"/>
          </a:xfrm>
          <a:prstGeom prst="rect">
            <a:avLst/>
          </a:prstGeom>
          <a:noFill/>
        </p:spPr>
        <p:txBody>
          <a:bodyPr wrap="square" rtlCol="0">
            <a:spAutoFit/>
          </a:bodyPr>
          <a:lstStyle/>
          <a:p>
            <a:r>
              <a:rPr lang="en-US" sz="2400" dirty="0" smtClean="0"/>
              <a:t>Phosphorus</a:t>
            </a:r>
            <a:endParaRPr lang="en-US" sz="2400" dirty="0"/>
          </a:p>
        </p:txBody>
      </p:sp>
    </p:spTree>
    <p:extLst>
      <p:ext uri="{BB962C8B-B14F-4D97-AF65-F5344CB8AC3E}">
        <p14:creationId xmlns:p14="http://schemas.microsoft.com/office/powerpoint/2010/main" val="137336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613216015"/>
              </p:ext>
            </p:extLst>
          </p:nvPr>
        </p:nvGraphicFramePr>
        <p:xfrm>
          <a:off x="468227" y="1437082"/>
          <a:ext cx="9859114" cy="509662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sp>
        <p:nvSpPr>
          <p:cNvPr id="4" name="Title 3"/>
          <p:cNvSpPr>
            <a:spLocks noGrp="1"/>
          </p:cNvSpPr>
          <p:nvPr>
            <p:ph type="title"/>
          </p:nvPr>
        </p:nvSpPr>
        <p:spPr>
          <a:xfrm>
            <a:off x="897835" y="265734"/>
            <a:ext cx="10515600" cy="1325563"/>
          </a:xfrm>
        </p:spPr>
        <p:txBody>
          <a:bodyPr/>
          <a:lstStyle/>
          <a:p>
            <a:r>
              <a:rPr lang="en-US" dirty="0" smtClean="0"/>
              <a:t>No significant effect of plants on </a:t>
            </a:r>
            <a:r>
              <a:rPr lang="en-US" dirty="0" smtClean="0"/>
              <a:t>enzyme </a:t>
            </a:r>
            <a:r>
              <a:rPr lang="en-US" dirty="0"/>
              <a:t>a</a:t>
            </a:r>
            <a:r>
              <a:rPr lang="en-US" dirty="0" smtClean="0"/>
              <a:t>ctivities</a:t>
            </a:r>
            <a:endParaRPr lang="en-US" dirty="0"/>
          </a:p>
        </p:txBody>
      </p:sp>
    </p:spTree>
    <p:extLst>
      <p:ext uri="{BB962C8B-B14F-4D97-AF65-F5344CB8AC3E}">
        <p14:creationId xmlns:p14="http://schemas.microsoft.com/office/powerpoint/2010/main" val="1737326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smtClean="0"/>
              <a:t>Conclusion </a:t>
            </a:r>
            <a:endParaRPr lang="en-US" dirty="0"/>
          </a:p>
        </p:txBody>
      </p:sp>
      <p:sp>
        <p:nvSpPr>
          <p:cNvPr id="4" name="Content Placeholder 3"/>
          <p:cNvSpPr>
            <a:spLocks noGrp="1"/>
          </p:cNvSpPr>
          <p:nvPr>
            <p:ph idx="1"/>
          </p:nvPr>
        </p:nvSpPr>
        <p:spPr>
          <a:xfrm>
            <a:off x="519158" y="1444624"/>
            <a:ext cx="10682242" cy="5104094"/>
          </a:xfrm>
        </p:spPr>
        <p:txBody>
          <a:bodyPr>
            <a:normAutofit/>
          </a:bodyPr>
          <a:lstStyle/>
          <a:p>
            <a:r>
              <a:rPr lang="en-US" sz="3600" dirty="0" smtClean="0">
                <a:latin typeface="+mj-lt"/>
              </a:rPr>
              <a:t>In semi-arid grasslands, NDVI can be used to monitor vegetation recovery post fire</a:t>
            </a:r>
          </a:p>
          <a:p>
            <a:r>
              <a:rPr lang="en-US" sz="3600" dirty="0">
                <a:latin typeface="+mj-lt"/>
              </a:rPr>
              <a:t>No difference in microbial activities based on vegetation </a:t>
            </a:r>
            <a:r>
              <a:rPr lang="en-US" sz="3600" dirty="0" smtClean="0">
                <a:latin typeface="+mj-lt"/>
              </a:rPr>
              <a:t>cover</a:t>
            </a:r>
            <a:endParaRPr lang="en-US" sz="3600" dirty="0" smtClean="0">
              <a:latin typeface="+mj-lt"/>
            </a:endParaRPr>
          </a:p>
          <a:p>
            <a:r>
              <a:rPr lang="en-US" sz="3600" dirty="0" smtClean="0">
                <a:latin typeface="+mj-lt"/>
              </a:rPr>
              <a:t>Nitrogen activity highest and Phosphorus activity </a:t>
            </a:r>
            <a:r>
              <a:rPr lang="en-US" sz="3600" dirty="0" smtClean="0">
                <a:latin typeface="+mj-lt"/>
              </a:rPr>
              <a:t>lowest in younger, recently burned </a:t>
            </a:r>
            <a:r>
              <a:rPr lang="en-US" sz="3600" dirty="0" smtClean="0">
                <a:latin typeface="+mj-lt"/>
              </a:rPr>
              <a:t>soils</a:t>
            </a:r>
          </a:p>
          <a:p>
            <a:r>
              <a:rPr lang="en-US" sz="3600" dirty="0" smtClean="0">
                <a:latin typeface="+mj-lt"/>
              </a:rPr>
              <a:t>There is not a clear relationship between remotely sensed vegetation cover and in-situ soil biogeochemistry</a:t>
            </a:r>
            <a:endParaRPr lang="en-US" sz="3600" dirty="0" smtClean="0">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spTree>
    <p:extLst>
      <p:ext uri="{BB962C8B-B14F-4D97-AF65-F5344CB8AC3E}">
        <p14:creationId xmlns:p14="http://schemas.microsoft.com/office/powerpoint/2010/main" val="34189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Callout 7"/>
          <p:cNvSpPr/>
          <p:nvPr/>
        </p:nvSpPr>
        <p:spPr>
          <a:xfrm>
            <a:off x="6492875" y="579200"/>
            <a:ext cx="5480050" cy="2245519"/>
          </a:xfrm>
          <a:prstGeom prst="wedgeEllipseCallout">
            <a:avLst>
              <a:gd name="adj1" fmla="val -47037"/>
              <a:gd name="adj2" fmla="val 71747"/>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itle 4"/>
          <p:cNvSpPr>
            <a:spLocks noGrp="1"/>
          </p:cNvSpPr>
          <p:nvPr>
            <p:ph type="ctrTitle"/>
          </p:nvPr>
        </p:nvSpPr>
        <p:spPr>
          <a:xfrm>
            <a:off x="6311900" y="377814"/>
            <a:ext cx="5842000" cy="1828800"/>
          </a:xfrm>
        </p:spPr>
        <p:txBody>
          <a:bodyPr/>
          <a:lstStyle/>
          <a:p>
            <a:r>
              <a:rPr lang="en-US" dirty="0" smtClean="0"/>
              <a:t>Thank You!</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9174" b="26921"/>
          <a:stretch/>
        </p:blipFill>
        <p:spPr>
          <a:xfrm>
            <a:off x="0" y="0"/>
            <a:ext cx="6032500" cy="685684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295" y="3646440"/>
            <a:ext cx="4829001" cy="92555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1771" y="4773385"/>
            <a:ext cx="1758156" cy="145926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724" y="4571999"/>
            <a:ext cx="1374775" cy="1835325"/>
          </a:xfrm>
          <a:prstGeom prst="rect">
            <a:avLst/>
          </a:prstGeom>
        </p:spPr>
      </p:pic>
    </p:spTree>
    <p:extLst>
      <p:ext uri="{BB962C8B-B14F-4D97-AF65-F5344CB8AC3E}">
        <p14:creationId xmlns:p14="http://schemas.microsoft.com/office/powerpoint/2010/main" val="1141916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B-TREE.jpg"/>
          <p:cNvPicPr>
            <a:picLocks noChangeAspect="1"/>
          </p:cNvPicPr>
          <p:nvPr/>
        </p:nvPicPr>
        <p:blipFill rotWithShape="1">
          <a:blip r:embed="rId2">
            <a:extLst>
              <a:ext uri="{28A0092B-C50C-407E-A947-70E740481C1C}">
                <a14:useLocalDpi xmlns:a14="http://schemas.microsoft.com/office/drawing/2010/main" val="0"/>
              </a:ext>
            </a:extLst>
          </a:blip>
          <a:srcRect t="13750" b="30000"/>
          <a:stretch/>
        </p:blipFill>
        <p:spPr>
          <a:xfrm>
            <a:off x="6551364" y="849768"/>
            <a:ext cx="4396216" cy="3297163"/>
          </a:xfrm>
          <a:prstGeom prst="rect">
            <a:avLst/>
          </a:prstGeom>
        </p:spPr>
      </p:pic>
      <p:pic>
        <p:nvPicPr>
          <p:cNvPr id="3" name="Picture 2" descr="SRER_mesqu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170" y="854693"/>
            <a:ext cx="4389651" cy="3292238"/>
          </a:xfrm>
          <a:prstGeom prst="rect">
            <a:avLst/>
          </a:prstGeom>
        </p:spPr>
      </p:pic>
      <p:sp>
        <p:nvSpPr>
          <p:cNvPr id="4" name="TextBox 3"/>
          <p:cNvSpPr txBox="1"/>
          <p:nvPr/>
        </p:nvSpPr>
        <p:spPr>
          <a:xfrm>
            <a:off x="3224213" y="4698855"/>
            <a:ext cx="5793324" cy="1938992"/>
          </a:xfrm>
          <a:prstGeom prst="rect">
            <a:avLst/>
          </a:prstGeom>
          <a:noFill/>
        </p:spPr>
        <p:txBody>
          <a:bodyPr wrap="square" rtlCol="0">
            <a:spAutoFit/>
          </a:bodyPr>
          <a:lstStyle/>
          <a:p>
            <a:pPr marL="285750" indent="-285750">
              <a:buFont typeface="Wingdings" charset="2"/>
              <a:buChar char="§"/>
            </a:pPr>
            <a:r>
              <a:rPr lang="en-US" sz="2400" dirty="0" smtClean="0">
                <a:cs typeface="Calibri"/>
              </a:rPr>
              <a:t>Ground cover loss and tree mortality</a:t>
            </a:r>
          </a:p>
          <a:p>
            <a:pPr marL="285750" indent="-285750">
              <a:buFont typeface="Wingdings" charset="2"/>
              <a:buChar char="§"/>
            </a:pPr>
            <a:r>
              <a:rPr lang="en-US" sz="2400" dirty="0" smtClean="0">
                <a:cs typeface="Calibri"/>
              </a:rPr>
              <a:t>Lower albedo</a:t>
            </a:r>
          </a:p>
          <a:p>
            <a:pPr marL="285750" indent="-285750">
              <a:buFont typeface="Wingdings" charset="2"/>
              <a:buChar char="§"/>
            </a:pPr>
            <a:r>
              <a:rPr lang="en-US" sz="2400" dirty="0" smtClean="0">
                <a:cs typeface="Calibri"/>
              </a:rPr>
              <a:t>High soil erosion </a:t>
            </a:r>
          </a:p>
          <a:p>
            <a:pPr marL="285750" indent="-285750">
              <a:buFont typeface="Wingdings" charset="2"/>
              <a:buChar char="§"/>
            </a:pPr>
            <a:r>
              <a:rPr lang="en-US" sz="2400" dirty="0" smtClean="0">
                <a:cs typeface="Calibri"/>
              </a:rPr>
              <a:t>Loss of organic </a:t>
            </a:r>
            <a:r>
              <a:rPr lang="en-US" sz="2400" dirty="0" smtClean="0">
                <a:cs typeface="Calibri"/>
              </a:rPr>
              <a:t>matter</a:t>
            </a:r>
            <a:endParaRPr lang="en-US" sz="2400" dirty="0" smtClean="0">
              <a:cs typeface="Calibri"/>
            </a:endParaRPr>
          </a:p>
          <a:p>
            <a:pPr marL="285750" indent="-285750">
              <a:buFont typeface="Wingdings" charset="2"/>
              <a:buChar char="§"/>
            </a:pPr>
            <a:r>
              <a:rPr lang="en-US" sz="2400" dirty="0" smtClean="0">
                <a:cs typeface="Calibri"/>
              </a:rPr>
              <a:t>More alkaline </a:t>
            </a:r>
            <a:r>
              <a:rPr lang="en-US" sz="2400" dirty="0" smtClean="0">
                <a:cs typeface="Calibri"/>
              </a:rPr>
              <a:t>pH</a:t>
            </a:r>
            <a:endParaRPr lang="en-US" sz="2400" dirty="0" smtClean="0">
              <a:cs typeface="Calibri"/>
            </a:endParaRPr>
          </a:p>
        </p:txBody>
      </p:sp>
      <p:sp>
        <p:nvSpPr>
          <p:cNvPr id="5" name="Right Arrow 4"/>
          <p:cNvSpPr/>
          <p:nvPr/>
        </p:nvSpPr>
        <p:spPr>
          <a:xfrm>
            <a:off x="2918876" y="4146931"/>
            <a:ext cx="6403998" cy="551924"/>
          </a:xfrm>
          <a:prstGeom prst="rightArrow">
            <a:avLst/>
          </a:prstGeom>
          <a:gradFill flip="none" rotWithShape="1">
            <a:gsLst>
              <a:gs pos="0">
                <a:srgbClr val="C00000"/>
              </a:gs>
              <a:gs pos="100000">
                <a:schemeClr val="accent1">
                  <a:tint val="50000"/>
                  <a:shade val="100000"/>
                  <a:satMod val="35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68097" y="112214"/>
            <a:ext cx="8715006" cy="769441"/>
          </a:xfrm>
          <a:prstGeom prst="rect">
            <a:avLst/>
          </a:prstGeom>
          <a:noFill/>
        </p:spPr>
        <p:txBody>
          <a:bodyPr wrap="square" rtlCol="0">
            <a:spAutoFit/>
          </a:bodyPr>
          <a:lstStyle/>
          <a:p>
            <a:pPr algn="ctr"/>
            <a:r>
              <a:rPr lang="en-US" sz="4400" dirty="0">
                <a:latin typeface="+mj-lt"/>
              </a:rPr>
              <a:t>F</a:t>
            </a:r>
            <a:r>
              <a:rPr lang="en-US" sz="4400" dirty="0" smtClean="0">
                <a:latin typeface="+mj-lt"/>
              </a:rPr>
              <a:t>ire effects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4758" y="5178613"/>
            <a:ext cx="1157242" cy="1544918"/>
          </a:xfrm>
          <a:prstGeom prst="rect">
            <a:avLst/>
          </a:prstGeom>
        </p:spPr>
      </p:pic>
    </p:spTree>
    <p:extLst>
      <p:ext uri="{BB962C8B-B14F-4D97-AF65-F5344CB8AC3E}">
        <p14:creationId xmlns:p14="http://schemas.microsoft.com/office/powerpoint/2010/main" val="1790318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Goals</a:t>
            </a:r>
            <a:endParaRPr lang="en-US" sz="4800" dirty="0"/>
          </a:p>
        </p:txBody>
      </p:sp>
      <p:sp>
        <p:nvSpPr>
          <p:cNvPr id="3" name="Content Placeholder 2"/>
          <p:cNvSpPr>
            <a:spLocks noGrp="1"/>
          </p:cNvSpPr>
          <p:nvPr>
            <p:ph idx="1"/>
          </p:nvPr>
        </p:nvSpPr>
        <p:spPr/>
        <p:txBody>
          <a:bodyPr>
            <a:normAutofit/>
          </a:bodyPr>
          <a:lstStyle/>
          <a:p>
            <a:r>
              <a:rPr lang="en-US" sz="3600" dirty="0" smtClean="0"/>
              <a:t>Use </a:t>
            </a:r>
            <a:r>
              <a:rPr lang="en-US" sz="3600" dirty="0"/>
              <a:t>remote sensing to investigate how vegetation recovers after a fire and infer how soil microbial activity responds based on plant </a:t>
            </a:r>
            <a:r>
              <a:rPr lang="en-US" sz="3600" dirty="0" smtClean="0"/>
              <a:t>regrowth</a:t>
            </a:r>
          </a:p>
          <a:p>
            <a:r>
              <a:rPr lang="en-US" sz="3600" dirty="0" smtClean="0"/>
              <a:t>Determine </a:t>
            </a:r>
            <a:r>
              <a:rPr lang="en-US" sz="3600" dirty="0"/>
              <a:t>the relative importance of vegetation and microbial activity in driving fire recovery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spTree>
    <p:extLst>
      <p:ext uri="{BB962C8B-B14F-4D97-AF65-F5344CB8AC3E}">
        <p14:creationId xmlns:p14="http://schemas.microsoft.com/office/powerpoint/2010/main" val="696455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896" y="3886200"/>
            <a:ext cx="3576558" cy="268241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8185" y="3872699"/>
            <a:ext cx="3576558" cy="268241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1623" y="3886200"/>
            <a:ext cx="3576557" cy="2682418"/>
          </a:xfrm>
          <a:prstGeom prst="rect">
            <a:avLst/>
          </a:prstGeom>
        </p:spPr>
      </p:pic>
      <p:pic>
        <p:nvPicPr>
          <p:cNvPr id="6" name="Picture 5"/>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11334709" y="5681782"/>
            <a:ext cx="881062" cy="1176218"/>
          </a:xfrm>
          <a:prstGeom prst="rect">
            <a:avLst/>
          </a:prstGeom>
        </p:spPr>
      </p:pic>
      <p:sp>
        <p:nvSpPr>
          <p:cNvPr id="7" name="Title 6"/>
          <p:cNvSpPr>
            <a:spLocks noGrp="1"/>
          </p:cNvSpPr>
          <p:nvPr>
            <p:ph type="title"/>
          </p:nvPr>
        </p:nvSpPr>
        <p:spPr>
          <a:xfrm>
            <a:off x="819109" y="-46637"/>
            <a:ext cx="10515600" cy="1325563"/>
          </a:xfrm>
        </p:spPr>
        <p:txBody>
          <a:bodyPr/>
          <a:lstStyle/>
          <a:p>
            <a:r>
              <a:rPr lang="en-US" dirty="0" smtClean="0"/>
              <a:t>Site History and Sample Collection </a:t>
            </a:r>
            <a:endParaRPr lang="en-US" dirty="0"/>
          </a:p>
        </p:txBody>
      </p:sp>
      <p:sp>
        <p:nvSpPr>
          <p:cNvPr id="8" name="TextBox 7"/>
          <p:cNvSpPr txBox="1"/>
          <p:nvPr/>
        </p:nvSpPr>
        <p:spPr>
          <a:xfrm>
            <a:off x="1379525" y="3411034"/>
            <a:ext cx="2486025" cy="461665"/>
          </a:xfrm>
          <a:prstGeom prst="rect">
            <a:avLst/>
          </a:prstGeom>
          <a:noFill/>
        </p:spPr>
        <p:txBody>
          <a:bodyPr wrap="square" rtlCol="0">
            <a:spAutoFit/>
          </a:bodyPr>
          <a:lstStyle/>
          <a:p>
            <a:r>
              <a:rPr lang="en-US" sz="2400" dirty="0" smtClean="0"/>
              <a:t>Bare Soil</a:t>
            </a:r>
            <a:endParaRPr lang="en-US" sz="2400" dirty="0"/>
          </a:p>
        </p:txBody>
      </p:sp>
      <p:sp>
        <p:nvSpPr>
          <p:cNvPr id="9" name="TextBox 8"/>
          <p:cNvSpPr txBox="1"/>
          <p:nvPr/>
        </p:nvSpPr>
        <p:spPr>
          <a:xfrm>
            <a:off x="4894930" y="3411035"/>
            <a:ext cx="3143250" cy="461665"/>
          </a:xfrm>
          <a:prstGeom prst="rect">
            <a:avLst/>
          </a:prstGeom>
          <a:noFill/>
        </p:spPr>
        <p:txBody>
          <a:bodyPr wrap="square" rtlCol="0">
            <a:spAutoFit/>
          </a:bodyPr>
          <a:lstStyle/>
          <a:p>
            <a:r>
              <a:rPr lang="en-US" sz="2400" dirty="0" smtClean="0"/>
              <a:t>Grass Covered Soil</a:t>
            </a:r>
            <a:endParaRPr lang="en-US" sz="2400" dirty="0"/>
          </a:p>
        </p:txBody>
      </p:sp>
      <p:sp>
        <p:nvSpPr>
          <p:cNvPr id="10" name="TextBox 9"/>
          <p:cNvSpPr txBox="1"/>
          <p:nvPr/>
        </p:nvSpPr>
        <p:spPr>
          <a:xfrm>
            <a:off x="8524832" y="3338983"/>
            <a:ext cx="3243263" cy="461665"/>
          </a:xfrm>
          <a:prstGeom prst="rect">
            <a:avLst/>
          </a:prstGeom>
          <a:noFill/>
        </p:spPr>
        <p:txBody>
          <a:bodyPr wrap="square" rtlCol="0">
            <a:spAutoFit/>
          </a:bodyPr>
          <a:lstStyle/>
          <a:p>
            <a:r>
              <a:rPr lang="en-US" sz="2400" dirty="0" smtClean="0"/>
              <a:t>Mesquite covered soil</a:t>
            </a:r>
            <a:endParaRPr lang="en-US" sz="2400" dirty="0"/>
          </a:p>
        </p:txBody>
      </p:sp>
      <p:sp>
        <p:nvSpPr>
          <p:cNvPr id="11" name="TextBox 10"/>
          <p:cNvSpPr txBox="1"/>
          <p:nvPr/>
        </p:nvSpPr>
        <p:spPr>
          <a:xfrm>
            <a:off x="607178" y="1094260"/>
            <a:ext cx="8791575" cy="2215991"/>
          </a:xfrm>
          <a:prstGeom prst="rect">
            <a:avLst/>
          </a:prstGeom>
          <a:noFill/>
        </p:spPr>
        <p:txBody>
          <a:bodyPr wrap="square" rtlCol="0">
            <a:spAutoFit/>
          </a:bodyPr>
          <a:lstStyle/>
          <a:p>
            <a:r>
              <a:rPr lang="en-US" sz="2400" b="1" dirty="0" smtClean="0"/>
              <a:t>Santa Rita Experimental Range</a:t>
            </a:r>
          </a:p>
          <a:p>
            <a:pPr marL="342900" indent="-342900">
              <a:buFont typeface="Arial" charset="0"/>
              <a:buChar char="•"/>
            </a:pPr>
            <a:r>
              <a:rPr lang="en-US" sz="2400" dirty="0" smtClean="0"/>
              <a:t>Semi-arid environment </a:t>
            </a:r>
          </a:p>
          <a:p>
            <a:pPr marL="342900" indent="-342900">
              <a:buFont typeface="Arial" charset="0"/>
              <a:buChar char="•"/>
            </a:pPr>
            <a:r>
              <a:rPr lang="en-US" sz="2400" dirty="0" smtClean="0"/>
              <a:t>Soils from Pleistocene (25,000 to 2 million years ago)</a:t>
            </a:r>
            <a:r>
              <a:rPr lang="en-US" sz="2400" dirty="0"/>
              <a:t> </a:t>
            </a:r>
            <a:r>
              <a:rPr lang="en-US" sz="2400" dirty="0" smtClean="0"/>
              <a:t>and Holocene/Late Pleistocene (10,000 to 25,000 years before present)</a:t>
            </a:r>
          </a:p>
          <a:p>
            <a:pPr marL="342900" indent="-342900">
              <a:buFont typeface="Arial" charset="0"/>
              <a:buChar char="•"/>
            </a:pPr>
            <a:r>
              <a:rPr lang="en-US" sz="2400" dirty="0" smtClean="0"/>
              <a:t>Fires in 1994 and 2017</a:t>
            </a:r>
          </a:p>
          <a:p>
            <a:endParaRPr lang="en-US" dirty="0"/>
          </a:p>
        </p:txBody>
      </p:sp>
    </p:spTree>
    <p:extLst>
      <p:ext uri="{BB962C8B-B14F-4D97-AF65-F5344CB8AC3E}">
        <p14:creationId xmlns:p14="http://schemas.microsoft.com/office/powerpoint/2010/main" val="1435533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LANDSAT Satellite to study Plant Growth</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9701" y="1659806"/>
            <a:ext cx="5053968" cy="2946032"/>
          </a:xfrm>
        </p:spPr>
      </p:pic>
      <p:sp>
        <p:nvSpPr>
          <p:cNvPr id="6" name="Right Arrow 5"/>
          <p:cNvSpPr/>
          <p:nvPr/>
        </p:nvSpPr>
        <p:spPr>
          <a:xfrm>
            <a:off x="5965371" y="3319123"/>
            <a:ext cx="914400" cy="367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4758" y="5178613"/>
            <a:ext cx="1157242" cy="1544918"/>
          </a:xfrm>
          <a:prstGeom prst="rect">
            <a:avLst/>
          </a:prstGeom>
        </p:spPr>
      </p:pic>
      <p:sp>
        <p:nvSpPr>
          <p:cNvPr id="14" name="TextBox 13"/>
          <p:cNvSpPr txBox="1"/>
          <p:nvPr/>
        </p:nvSpPr>
        <p:spPr>
          <a:xfrm>
            <a:off x="637131" y="4944392"/>
            <a:ext cx="5458869" cy="1569660"/>
          </a:xfrm>
          <a:prstGeom prst="rect">
            <a:avLst/>
          </a:prstGeom>
          <a:noFill/>
        </p:spPr>
        <p:txBody>
          <a:bodyPr wrap="square" rtlCol="0">
            <a:spAutoFit/>
          </a:bodyPr>
          <a:lstStyle/>
          <a:p>
            <a:r>
              <a:rPr lang="en-US" sz="2400" dirty="0" smtClean="0"/>
              <a:t>30m spatial resolution</a:t>
            </a:r>
          </a:p>
          <a:p>
            <a:r>
              <a:rPr lang="en-US" sz="2400" dirty="0" smtClean="0"/>
              <a:t>Normalized Difference Vegetation Index (NDVI) </a:t>
            </a:r>
            <a:r>
              <a:rPr lang="en-US" sz="2400" dirty="0" smtClean="0"/>
              <a:t>= plant </a:t>
            </a:r>
            <a:r>
              <a:rPr lang="en-US" sz="2400" dirty="0" smtClean="0"/>
              <a:t>“greenness</a:t>
            </a:r>
            <a:r>
              <a:rPr lang="en-US" sz="2400" dirty="0" smtClean="0"/>
              <a:t>”/growth</a:t>
            </a:r>
          </a:p>
          <a:p>
            <a:r>
              <a:rPr lang="en-US" sz="2400" dirty="0" smtClean="0"/>
              <a:t>11 bands </a:t>
            </a:r>
            <a:endParaRPr lang="en-US" sz="24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473" y="1431607"/>
            <a:ext cx="4374963" cy="3554403"/>
          </a:xfrm>
          <a:prstGeom prst="rect">
            <a:avLst/>
          </a:prstGeom>
        </p:spPr>
      </p:pic>
      <p:sp>
        <p:nvSpPr>
          <p:cNvPr id="4" name="TextBox 3"/>
          <p:cNvSpPr txBox="1"/>
          <p:nvPr/>
        </p:nvSpPr>
        <p:spPr>
          <a:xfrm>
            <a:off x="709701" y="4605838"/>
            <a:ext cx="1858687" cy="338554"/>
          </a:xfrm>
          <a:prstGeom prst="rect">
            <a:avLst/>
          </a:prstGeom>
          <a:noFill/>
        </p:spPr>
        <p:txBody>
          <a:bodyPr wrap="square" rtlCol="0">
            <a:spAutoFit/>
          </a:bodyPr>
          <a:lstStyle/>
          <a:p>
            <a:r>
              <a:rPr lang="en-US" sz="1600" dirty="0" err="1" smtClean="0"/>
              <a:t>Dri.edu</a:t>
            </a:r>
            <a:endParaRPr lang="en-US" sz="1600"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244" y="5097113"/>
            <a:ext cx="1403768" cy="1707918"/>
          </a:xfrm>
          <a:prstGeom prst="rect">
            <a:avLst/>
          </a:prstGeom>
        </p:spPr>
      </p:pic>
    </p:spTree>
    <p:extLst>
      <p:ext uri="{BB962C8B-B14F-4D97-AF65-F5344CB8AC3E}">
        <p14:creationId xmlns:p14="http://schemas.microsoft.com/office/powerpoint/2010/main" val="547517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8" b="97875" l="0" r="89160">
                        <a14:foregroundMark x1="58943" y1="22375" x2="58943" y2="22375"/>
                        <a14:foregroundMark x1="10163" y1="33625" x2="10163" y2="33625"/>
                        <a14:foregroundMark x1="0" y1="36750" x2="22493" y2="29250"/>
                      </a14:backgroundRemoval>
                    </a14:imgEffect>
                  </a14:imgLayer>
                </a14:imgProps>
              </a:ext>
              <a:ext uri="{28A0092B-C50C-407E-A947-70E740481C1C}">
                <a14:useLocalDpi xmlns:a14="http://schemas.microsoft.com/office/drawing/2010/main"/>
              </a:ext>
            </a:extLst>
          </a:blip>
          <a:srcRect/>
          <a:stretch/>
        </p:blipFill>
        <p:spPr>
          <a:xfrm rot="20231465">
            <a:off x="5154068" y="1063337"/>
            <a:ext cx="1215990" cy="263685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itle 1"/>
          <p:cNvSpPr txBox="1">
            <a:spLocks/>
          </p:cNvSpPr>
          <p:nvPr/>
        </p:nvSpPr>
        <p:spPr>
          <a:xfrm>
            <a:off x="981635" y="189295"/>
            <a:ext cx="10165977" cy="79632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Potential </a:t>
            </a:r>
            <a:r>
              <a:rPr lang="en-US" dirty="0"/>
              <a:t>extracellular enzyme </a:t>
            </a:r>
            <a:r>
              <a:rPr lang="en-US" dirty="0" smtClean="0"/>
              <a:t>activity (EEA)</a:t>
            </a:r>
            <a:endParaRPr lang="en-US" dirty="0"/>
          </a:p>
        </p:txBody>
      </p:sp>
      <p:pic>
        <p:nvPicPr>
          <p:cNvPr id="35" name="Picture 3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98520" y="1107348"/>
            <a:ext cx="3912850" cy="2551666"/>
          </a:xfrm>
          <a:prstGeom prst="rect">
            <a:avLst/>
          </a:prstGeom>
        </p:spPr>
      </p:pic>
      <p:graphicFrame>
        <p:nvGraphicFramePr>
          <p:cNvPr id="36" name="Chart 35"/>
          <p:cNvGraphicFramePr>
            <a:graphicFrameLocks/>
          </p:cNvGraphicFramePr>
          <p:nvPr>
            <p:extLst>
              <p:ext uri="{D42A27DB-BD31-4B8C-83A1-F6EECF244321}">
                <p14:modId xmlns:p14="http://schemas.microsoft.com/office/powerpoint/2010/main" val="520625202"/>
              </p:ext>
            </p:extLst>
          </p:nvPr>
        </p:nvGraphicFramePr>
        <p:xfrm>
          <a:off x="3240741" y="4123181"/>
          <a:ext cx="5042647" cy="2479325"/>
        </p:xfrm>
        <a:graphic>
          <a:graphicData uri="http://schemas.openxmlformats.org/drawingml/2006/chart">
            <c:chart xmlns:c="http://schemas.openxmlformats.org/drawingml/2006/chart" xmlns:r="http://schemas.openxmlformats.org/officeDocument/2006/relationships" r:id="rId6"/>
          </a:graphicData>
        </a:graphic>
      </p:graphicFrame>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348" y="1149104"/>
            <a:ext cx="3290873" cy="2468155"/>
          </a:xfrm>
          <a:prstGeom prst="rect">
            <a:avLst/>
          </a:prstGeom>
        </p:spPr>
      </p:pic>
      <p:sp>
        <p:nvSpPr>
          <p:cNvPr id="3" name="Right Arrow 2"/>
          <p:cNvSpPr/>
          <p:nvPr/>
        </p:nvSpPr>
        <p:spPr>
          <a:xfrm>
            <a:off x="3859306" y="2220306"/>
            <a:ext cx="484094" cy="377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7180726" y="2220306"/>
            <a:ext cx="484094" cy="3777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98348" y="3659014"/>
            <a:ext cx="3290873" cy="461665"/>
          </a:xfrm>
          <a:prstGeom prst="rect">
            <a:avLst/>
          </a:prstGeom>
          <a:noFill/>
        </p:spPr>
        <p:txBody>
          <a:bodyPr wrap="square" rtlCol="0">
            <a:spAutoFit/>
          </a:bodyPr>
          <a:lstStyle/>
          <a:p>
            <a:r>
              <a:rPr lang="en-US" sz="1200" dirty="0"/>
              <a:t>https://content.ces.ncsu.edu/extension-gardener-handbook/1-soils-and-plant-nutrients</a:t>
            </a:r>
            <a:endParaRPr lang="en-US" sz="1200" dirty="0"/>
          </a:p>
        </p:txBody>
      </p:sp>
    </p:spTree>
    <p:extLst>
      <p:ext uri="{BB962C8B-B14F-4D97-AF65-F5344CB8AC3E}">
        <p14:creationId xmlns:p14="http://schemas.microsoft.com/office/powerpoint/2010/main" val="351094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correlation between NDVI and microbial activity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57823020"/>
              </p:ext>
            </p:extLst>
          </p:nvPr>
        </p:nvGraphicFramePr>
        <p:xfrm>
          <a:off x="282388" y="1498600"/>
          <a:ext cx="10752370" cy="52050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8830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 shows plant recovery post fire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4758" y="5158735"/>
            <a:ext cx="1157242" cy="1544918"/>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1411733953"/>
              </p:ext>
            </p:extLst>
          </p:nvPr>
        </p:nvGraphicFramePr>
        <p:xfrm>
          <a:off x="838199" y="1492624"/>
          <a:ext cx="9018495" cy="52110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056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819519629"/>
              </p:ext>
            </p:extLst>
          </p:nvPr>
        </p:nvGraphicFramePr>
        <p:xfrm>
          <a:off x="415568" y="1690688"/>
          <a:ext cx="9777303" cy="484673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Phosphorus </a:t>
            </a:r>
            <a:r>
              <a:rPr lang="en-US" dirty="0" smtClean="0"/>
              <a:t>activity </a:t>
            </a:r>
            <a:r>
              <a:rPr lang="en-US" dirty="0" smtClean="0"/>
              <a:t>lowest in </a:t>
            </a:r>
            <a:r>
              <a:rPr lang="en-US" dirty="0" smtClean="0"/>
              <a:t>young, </a:t>
            </a:r>
            <a:r>
              <a:rPr lang="en-US" dirty="0"/>
              <a:t>r</a:t>
            </a:r>
            <a:r>
              <a:rPr lang="en-US" dirty="0" smtClean="0"/>
              <a:t>ecently </a:t>
            </a:r>
            <a:r>
              <a:rPr lang="en-US" dirty="0"/>
              <a:t>b</a:t>
            </a:r>
            <a:r>
              <a:rPr lang="en-US" dirty="0" smtClean="0"/>
              <a:t>urned soils</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4758" y="5178613"/>
            <a:ext cx="1157242" cy="1544918"/>
          </a:xfrm>
          <a:prstGeom prst="rect">
            <a:avLst/>
          </a:prstGeom>
        </p:spPr>
      </p:pic>
      <p:sp>
        <p:nvSpPr>
          <p:cNvPr id="5" name="TextBox 4"/>
          <p:cNvSpPr txBox="1"/>
          <p:nvPr/>
        </p:nvSpPr>
        <p:spPr>
          <a:xfrm>
            <a:off x="9286161" y="4627737"/>
            <a:ext cx="2067639" cy="707886"/>
          </a:xfrm>
          <a:prstGeom prst="rect">
            <a:avLst/>
          </a:prstGeom>
          <a:noFill/>
        </p:spPr>
        <p:txBody>
          <a:bodyPr wrap="square" rtlCol="0">
            <a:spAutoFit/>
          </a:bodyPr>
          <a:lstStyle/>
          <a:p>
            <a:r>
              <a:rPr lang="en-US" sz="2000" dirty="0" smtClean="0"/>
              <a:t>Old- Pleistocene</a:t>
            </a:r>
          </a:p>
          <a:p>
            <a:r>
              <a:rPr lang="en-US" sz="2000" dirty="0" smtClean="0"/>
              <a:t>Young- Holocene</a:t>
            </a:r>
            <a:endParaRPr lang="en-US" sz="2000" dirty="0"/>
          </a:p>
        </p:txBody>
      </p:sp>
      <p:sp>
        <p:nvSpPr>
          <p:cNvPr id="8" name="TextBox 7"/>
          <p:cNvSpPr txBox="1"/>
          <p:nvPr/>
        </p:nvSpPr>
        <p:spPr>
          <a:xfrm>
            <a:off x="3505317" y="2616141"/>
            <a:ext cx="458036" cy="400110"/>
          </a:xfrm>
          <a:prstGeom prst="rect">
            <a:avLst/>
          </a:prstGeom>
          <a:noFill/>
        </p:spPr>
        <p:txBody>
          <a:bodyPr wrap="square" rtlCol="0">
            <a:spAutoFit/>
          </a:bodyPr>
          <a:lstStyle/>
          <a:p>
            <a:r>
              <a:rPr lang="en-US" sz="2000" dirty="0" smtClean="0"/>
              <a:t>A</a:t>
            </a:r>
            <a:endParaRPr lang="en-US" sz="2000" dirty="0"/>
          </a:p>
        </p:txBody>
      </p:sp>
      <p:sp>
        <p:nvSpPr>
          <p:cNvPr id="9" name="TextBox 8"/>
          <p:cNvSpPr txBox="1"/>
          <p:nvPr/>
        </p:nvSpPr>
        <p:spPr>
          <a:xfrm>
            <a:off x="5987439" y="1967987"/>
            <a:ext cx="413012" cy="375917"/>
          </a:xfrm>
          <a:prstGeom prst="rect">
            <a:avLst/>
          </a:prstGeom>
          <a:noFill/>
        </p:spPr>
        <p:txBody>
          <a:bodyPr wrap="square" rtlCol="0">
            <a:spAutoFit/>
          </a:bodyPr>
          <a:lstStyle/>
          <a:p>
            <a:r>
              <a:rPr lang="en-US" dirty="0" smtClean="0"/>
              <a:t>A</a:t>
            </a:r>
            <a:endParaRPr lang="en-US" dirty="0"/>
          </a:p>
        </p:txBody>
      </p:sp>
      <p:sp>
        <p:nvSpPr>
          <p:cNvPr id="10" name="TextBox 9"/>
          <p:cNvSpPr txBox="1"/>
          <p:nvPr/>
        </p:nvSpPr>
        <p:spPr>
          <a:xfrm>
            <a:off x="8399444" y="3286785"/>
            <a:ext cx="483164" cy="369332"/>
          </a:xfrm>
          <a:prstGeom prst="rect">
            <a:avLst/>
          </a:prstGeom>
          <a:noFill/>
        </p:spPr>
        <p:txBody>
          <a:bodyPr wrap="square" rtlCol="0">
            <a:spAutoFit/>
          </a:bodyPr>
          <a:lstStyle/>
          <a:p>
            <a:r>
              <a:rPr lang="en-US" dirty="0" smtClean="0"/>
              <a:t>B</a:t>
            </a:r>
            <a:endParaRPr lang="en-US" dirty="0"/>
          </a:p>
        </p:txBody>
      </p:sp>
      <p:sp>
        <p:nvSpPr>
          <p:cNvPr id="6" name="Rectangle 5"/>
          <p:cNvSpPr/>
          <p:nvPr/>
        </p:nvSpPr>
        <p:spPr>
          <a:xfrm>
            <a:off x="9705217" y="2126009"/>
            <a:ext cx="402883" cy="144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717101" y="1901791"/>
            <a:ext cx="1793427" cy="1754326"/>
          </a:xfrm>
          <a:prstGeom prst="rect">
            <a:avLst/>
          </a:prstGeom>
          <a:noFill/>
        </p:spPr>
        <p:txBody>
          <a:bodyPr wrap="square" rtlCol="0">
            <a:spAutoFit/>
          </a:bodyPr>
          <a:lstStyle/>
          <a:p>
            <a:pPr>
              <a:lnSpc>
                <a:spcPct val="150000"/>
              </a:lnSpc>
            </a:pPr>
            <a:r>
              <a:rPr lang="en-US" sz="2400" dirty="0" smtClean="0"/>
              <a:t>Carbon</a:t>
            </a:r>
            <a:endParaRPr lang="en-US" sz="2400" dirty="0"/>
          </a:p>
          <a:p>
            <a:pPr>
              <a:lnSpc>
                <a:spcPct val="150000"/>
              </a:lnSpc>
            </a:pPr>
            <a:r>
              <a:rPr lang="en-US" sz="2400" dirty="0" smtClean="0"/>
              <a:t>Nitrogen</a:t>
            </a:r>
            <a:endParaRPr lang="en-US" sz="2400" dirty="0"/>
          </a:p>
          <a:p>
            <a:pPr>
              <a:lnSpc>
                <a:spcPct val="150000"/>
              </a:lnSpc>
            </a:pPr>
            <a:r>
              <a:rPr lang="en-US" sz="2400" dirty="0" smtClean="0"/>
              <a:t>Phosphorus</a:t>
            </a:r>
            <a:endParaRPr lang="en-US" sz="2400" dirty="0"/>
          </a:p>
        </p:txBody>
      </p:sp>
      <p:sp>
        <p:nvSpPr>
          <p:cNvPr id="12" name="TextBox 11"/>
          <p:cNvSpPr txBox="1"/>
          <p:nvPr/>
        </p:nvSpPr>
        <p:spPr>
          <a:xfrm>
            <a:off x="9881280" y="3935250"/>
            <a:ext cx="1465068" cy="461665"/>
          </a:xfrm>
          <a:prstGeom prst="rect">
            <a:avLst/>
          </a:prstGeom>
          <a:noFill/>
        </p:spPr>
        <p:txBody>
          <a:bodyPr wrap="square" rtlCol="0">
            <a:spAutoFit/>
          </a:bodyPr>
          <a:lstStyle/>
          <a:p>
            <a:r>
              <a:rPr lang="en-US" sz="2400" dirty="0"/>
              <a:t>p</a:t>
            </a:r>
            <a:r>
              <a:rPr lang="en-US" sz="2400" dirty="0" smtClean="0"/>
              <a:t>&lt; 0.05</a:t>
            </a:r>
            <a:endParaRPr lang="en-US" sz="2400" dirty="0"/>
          </a:p>
        </p:txBody>
      </p:sp>
    </p:spTree>
    <p:extLst>
      <p:ext uri="{BB962C8B-B14F-4D97-AF65-F5344CB8AC3E}">
        <p14:creationId xmlns:p14="http://schemas.microsoft.com/office/powerpoint/2010/main" val="21423266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6822</TotalTime>
  <Words>560</Words>
  <Application>Microsoft Macintosh PowerPoint</Application>
  <PresentationFormat>Widescreen</PresentationFormat>
  <Paragraphs>93</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Calibri Light</vt:lpstr>
      <vt:lpstr>Mangal</vt:lpstr>
      <vt:lpstr>Wingdings</vt:lpstr>
      <vt:lpstr>Arial</vt:lpstr>
      <vt:lpstr>Office Theme</vt:lpstr>
      <vt:lpstr>Can Remote Sensing Predict Fire Damage in Plants and Soil Microbial Activity?</vt:lpstr>
      <vt:lpstr>PowerPoint Presentation</vt:lpstr>
      <vt:lpstr>Goals</vt:lpstr>
      <vt:lpstr>Site History and Sample Collection </vt:lpstr>
      <vt:lpstr>LANDSAT Satellite to study Plant Growth</vt:lpstr>
      <vt:lpstr>PowerPoint Presentation</vt:lpstr>
      <vt:lpstr>No correlation between NDVI and microbial activity </vt:lpstr>
      <vt:lpstr>NDVI shows plant recovery post fire</vt:lpstr>
      <vt:lpstr>Phosphorus activity lowest in young, recently burned soils</vt:lpstr>
      <vt:lpstr>Significant effect of soil age on Nitrogen and Phosphorus activities</vt:lpstr>
      <vt:lpstr>No significant effect of plants on enzyme activities</vt:lpstr>
      <vt:lpstr>Conclusion </vt:lpstr>
      <vt:lpstr>Thank You!</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Remote Sensing Predict Fire Damage in Plants and Soil Microbial Activity?</dc:title>
  <dc:creator>Avalos, Clarisa - (cavalos)</dc:creator>
  <cp:lastModifiedBy>Avalos, Clarisa - (cavalos)</cp:lastModifiedBy>
  <cp:revision>44</cp:revision>
  <dcterms:created xsi:type="dcterms:W3CDTF">2018-03-26T02:47:22Z</dcterms:created>
  <dcterms:modified xsi:type="dcterms:W3CDTF">2018-03-30T23:13:06Z</dcterms:modified>
</cp:coreProperties>
</file>